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5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71"/>
  </p:notesMasterIdLst>
  <p:sldIdLst>
    <p:sldId id="364" r:id="rId3"/>
    <p:sldId id="334" r:id="rId4"/>
    <p:sldId id="304" r:id="rId5"/>
    <p:sldId id="366" r:id="rId6"/>
    <p:sldId id="268" r:id="rId7"/>
    <p:sldId id="333" r:id="rId8"/>
    <p:sldId id="337" r:id="rId9"/>
    <p:sldId id="269" r:id="rId10"/>
    <p:sldId id="317" r:id="rId11"/>
    <p:sldId id="371" r:id="rId12"/>
    <p:sldId id="318" r:id="rId13"/>
    <p:sldId id="335" r:id="rId14"/>
    <p:sldId id="372" r:id="rId15"/>
    <p:sldId id="338" r:id="rId16"/>
    <p:sldId id="367" r:id="rId17"/>
    <p:sldId id="272" r:id="rId18"/>
    <p:sldId id="273" r:id="rId19"/>
    <p:sldId id="319" r:id="rId20"/>
    <p:sldId id="373" r:id="rId21"/>
    <p:sldId id="374" r:id="rId22"/>
    <p:sldId id="336" r:id="rId23"/>
    <p:sldId id="339" r:id="rId24"/>
    <p:sldId id="368" r:id="rId25"/>
    <p:sldId id="275" r:id="rId26"/>
    <p:sldId id="320" r:id="rId27"/>
    <p:sldId id="276" r:id="rId28"/>
    <p:sldId id="277" r:id="rId29"/>
    <p:sldId id="278" r:id="rId30"/>
    <p:sldId id="279" r:id="rId31"/>
    <p:sldId id="341" r:id="rId32"/>
    <p:sldId id="340" r:id="rId33"/>
    <p:sldId id="369" r:id="rId34"/>
    <p:sldId id="321" r:id="rId35"/>
    <p:sldId id="281" r:id="rId36"/>
    <p:sldId id="282" r:id="rId37"/>
    <p:sldId id="283" r:id="rId38"/>
    <p:sldId id="315" r:id="rId39"/>
    <p:sldId id="284" r:id="rId40"/>
    <p:sldId id="285" r:id="rId41"/>
    <p:sldId id="286" r:id="rId42"/>
    <p:sldId id="343" r:id="rId43"/>
    <p:sldId id="370" r:id="rId44"/>
    <p:sldId id="322" r:id="rId45"/>
    <p:sldId id="287" r:id="rId46"/>
    <p:sldId id="344" r:id="rId47"/>
    <p:sldId id="345" r:id="rId48"/>
    <p:sldId id="375" r:id="rId49"/>
    <p:sldId id="313" r:id="rId50"/>
    <p:sldId id="290" r:id="rId51"/>
    <p:sldId id="291" r:id="rId52"/>
    <p:sldId id="323" r:id="rId53"/>
    <p:sldId id="292" r:id="rId54"/>
    <p:sldId id="293" r:id="rId55"/>
    <p:sldId id="294" r:id="rId56"/>
    <p:sldId id="296" r:id="rId57"/>
    <p:sldId id="297" r:id="rId58"/>
    <p:sldId id="348" r:id="rId59"/>
    <p:sldId id="299" r:id="rId60"/>
    <p:sldId id="300" r:id="rId61"/>
    <p:sldId id="301" r:id="rId62"/>
    <p:sldId id="346" r:id="rId63"/>
    <p:sldId id="347" r:id="rId64"/>
    <p:sldId id="314" r:id="rId65"/>
    <p:sldId id="324" r:id="rId66"/>
    <p:sldId id="325" r:id="rId67"/>
    <p:sldId id="326" r:id="rId68"/>
    <p:sldId id="327" r:id="rId69"/>
    <p:sldId id="36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89" autoAdjust="0"/>
    <p:restoredTop sz="75038" autoAdjust="0"/>
  </p:normalViewPr>
  <p:slideViewPr>
    <p:cSldViewPr snapToGrid="0" snapToObjects="1">
      <p:cViewPr varScale="1">
        <p:scale>
          <a:sx n="122" d="100"/>
          <a:sy n="122" d="100"/>
        </p:scale>
        <p:origin x="1288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179F6-E16A-C945-BEE6-0DE87A206C40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AEC83-455D-A24F-9068-EAA1BD9E1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010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015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magnifier,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8950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Free from Microsoft</a:t>
            </a:r>
          </a:p>
          <a:p>
            <a:r>
              <a:rPr kumimoji="1" lang="en-US" altLang="zh-CN" dirty="0"/>
              <a:t>provide</a:t>
            </a:r>
            <a:r>
              <a:rPr kumimoji="1" lang="en-US" altLang="zh-CN" baseline="0" dirty="0"/>
              <a:t> valuable insight into the processes currently running on a system</a:t>
            </a:r>
          </a:p>
          <a:p>
            <a:r>
              <a:rPr kumimoji="1" lang="en-US" altLang="zh-CN" baseline="0" dirty="0"/>
              <a:t>list active processes in a tree structure that displays child and parent relationship</a:t>
            </a:r>
          </a:p>
          <a:p>
            <a:r>
              <a:rPr kumimoji="1" lang="en-US" altLang="zh-CN" baseline="0" dirty="0"/>
              <a:t>Service is highlighted in pink, processes in blue, new processes in green, and terminated processes in red.</a:t>
            </a:r>
          </a:p>
          <a:p>
            <a:r>
              <a:rPr kumimoji="1" lang="en-US" altLang="zh-CN" baseline="0" dirty="0"/>
              <a:t>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743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can see all </a:t>
            </a:r>
            <a:r>
              <a:rPr kumimoji="1" lang="en-US" altLang="zh-CN" dirty="0" err="1"/>
              <a:t>dlls</a:t>
            </a:r>
            <a:r>
              <a:rPr kumimoji="1" lang="en-US" altLang="zh-CN" dirty="0"/>
              <a:t> loaded into memory.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491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Shows all handles held by the process, include file</a:t>
            </a:r>
            <a:r>
              <a:rPr kumimoji="1" lang="en-US" altLang="zh-CN" baseline="0" dirty="0"/>
              <a:t> handles, </a:t>
            </a:r>
            <a:r>
              <a:rPr kumimoji="1" lang="en-US" altLang="zh-CN" baseline="0" dirty="0" err="1"/>
              <a:t>mutexes</a:t>
            </a:r>
            <a:r>
              <a:rPr kumimoji="1" lang="en-US" altLang="zh-CN" baseline="0" dirty="0"/>
              <a:t>, events, directories, and so on.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332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进程的替换，</a:t>
            </a:r>
            <a:r>
              <a:rPr kumimoji="1" lang="en-US" altLang="zh-CN" dirty="0"/>
              <a:t>just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check disk file not the codes in memory. </a:t>
            </a:r>
          </a:p>
          <a:p>
            <a:r>
              <a:rPr kumimoji="1" lang="en-US" altLang="zh-CN" baseline="0" dirty="0"/>
              <a:t>Microsoft uses digital signatures for most of its core executables.</a:t>
            </a:r>
          </a:p>
          <a:p>
            <a:r>
              <a:rPr kumimoji="1" lang="en-US" altLang="zh-CN" baseline="0" dirty="0"/>
              <a:t>The file is actually the executable from </a:t>
            </a:r>
            <a:r>
              <a:rPr kumimoji="1" lang="en-US" altLang="zh-CN" baseline="0" dirty="0" err="1"/>
              <a:t>microsoft</a:t>
            </a:r>
            <a:r>
              <a:rPr kumimoji="1" lang="en-US" altLang="zh-CN" baseline="0" dirty="0"/>
              <a:t>. </a:t>
            </a:r>
          </a:p>
          <a:p>
            <a:r>
              <a:rPr kumimoji="1" lang="en-US" altLang="zh-CN" baseline="0" dirty="0"/>
              <a:t>It verifies files on disk rather than images in memory. </a:t>
            </a:r>
          </a:p>
          <a:p>
            <a:r>
              <a:rPr kumimoji="1" lang="en-US" altLang="zh-CN" baseline="0" dirty="0"/>
              <a:t>Process replacement: overwriting a normal process memory space with malicious codes</a:t>
            </a:r>
          </a:p>
          <a:p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image in memory is different from the image in disk.</a:t>
            </a:r>
          </a:p>
          <a:p>
            <a:r>
              <a:rPr kumimoji="1" lang="en-US" altLang="zh-CN" baseline="0" dirty="0"/>
              <a:t>DEP: Data Execution </a:t>
            </a:r>
            <a:r>
              <a:rPr kumimoji="1" lang="en-US" altLang="zh-CN" baseline="0" dirty="0" err="1"/>
              <a:t>Prevension</a:t>
            </a: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5488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/>
              <a:t>In basic static analysis, we only see strings in disk. Now, w</a:t>
            </a:r>
            <a:r>
              <a:rPr kumimoji="1" lang="en-US" altLang="zh-CN" dirty="0"/>
              <a:t>e can see stings</a:t>
            </a:r>
            <a:r>
              <a:rPr kumimoji="1" lang="en-US" altLang="zh-CN" baseline="0" dirty="0"/>
              <a:t> in memory.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3358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024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can create a fake</a:t>
            </a:r>
            <a:r>
              <a:rPr kumimoji="1" lang="en-US" altLang="zh-CN" baseline="0" dirty="0"/>
              <a:t> network to obtain network indicators without actually connecting to the Internet. These indicators can include DNS names, IP addresses, and packet signatures.</a:t>
            </a:r>
          </a:p>
          <a:p>
            <a:r>
              <a:rPr kumimoji="1" lang="en-US" altLang="zh-CN" baseline="0" dirty="0"/>
              <a:t>To fake a network successfully, you must prevent malware from realizing that it is executing in a VM. </a:t>
            </a:r>
          </a:p>
          <a:p>
            <a:r>
              <a:rPr kumimoji="1" lang="en-US" altLang="zh-CN" baseline="0" dirty="0"/>
              <a:t>There are some tools that we can select to setup a fake network to increase our chance of success.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997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ApateDNS</a:t>
            </a:r>
            <a:r>
              <a:rPr kumimoji="1" lang="en-US" altLang="zh-CN" baseline="0" dirty="0"/>
              <a:t> is a free tool. It can capture all DNS requests and spoof DNS responses to a user-specified IP address</a:t>
            </a:r>
          </a:p>
          <a:p>
            <a:r>
              <a:rPr kumimoji="1" lang="en-US" altLang="zh-CN" baseline="0" dirty="0"/>
              <a:t>We can see the domain requests. As shown in the figure, the request for </a:t>
            </a:r>
            <a:r>
              <a:rPr kumimoji="1" lang="en-US" altLang="zh-CN" baseline="0" dirty="0" err="1"/>
              <a:t>gzpqydom.localdomain</a:t>
            </a:r>
            <a:r>
              <a:rPr kumimoji="1" lang="en-US" altLang="zh-CN" baseline="0" dirty="0"/>
              <a:t> is </a:t>
            </a:r>
            <a:r>
              <a:rPr kumimoji="1" lang="en-US" altLang="zh-CN" baseline="0" dirty="0" err="1"/>
              <a:t>redircted</a:t>
            </a:r>
            <a:r>
              <a:rPr kumimoji="1" lang="en-US" altLang="zh-CN" baseline="0" dirty="0"/>
              <a:t> to ...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551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Netcat</a:t>
            </a:r>
            <a:r>
              <a:rPr kumimoji="1" lang="en-US" altLang="zh-CN" dirty="0"/>
              <a:t> the TCP/IP Swiss Army Knife.</a:t>
            </a:r>
          </a:p>
          <a:p>
            <a:r>
              <a:rPr kumimoji="1" lang="en-US" altLang="zh-CN" dirty="0"/>
              <a:t>can</a:t>
            </a:r>
            <a:r>
              <a:rPr kumimoji="1" lang="en-US" altLang="zh-CN" baseline="0" dirty="0"/>
              <a:t> be used for inbound and outbound connections for port scanning, </a:t>
            </a:r>
            <a:r>
              <a:rPr kumimoji="1" lang="en-US" altLang="zh-CN" baseline="0" dirty="0" err="1"/>
              <a:t>proxying</a:t>
            </a:r>
            <a:r>
              <a:rPr kumimoji="1" lang="en-US" altLang="zh-CN" baseline="0" dirty="0"/>
              <a:t>, and much more.</a:t>
            </a:r>
          </a:p>
          <a:p>
            <a:r>
              <a:rPr kumimoji="1" lang="en-US" altLang="zh-CN" baseline="0" dirty="0"/>
              <a:t>Let's look at how to use it to analyze malware. </a:t>
            </a:r>
          </a:p>
          <a:p>
            <a:r>
              <a:rPr kumimoji="1" lang="en-US" altLang="zh-CN" baseline="0" dirty="0"/>
              <a:t>After DNS redirection, we need </a:t>
            </a:r>
            <a:r>
              <a:rPr kumimoji="1" lang="en-US" altLang="zh-CN" baseline="0" dirty="0" err="1"/>
              <a:t>nc</a:t>
            </a:r>
            <a:r>
              <a:rPr kumimoji="1" lang="en-US" altLang="zh-CN" baseline="0" dirty="0"/>
              <a:t> to listen on the malware http request. </a:t>
            </a:r>
          </a:p>
          <a:p>
            <a:r>
              <a:rPr kumimoji="1" lang="en-US" altLang="zh-CN" baseline="0" dirty="0"/>
              <a:t>-l flag means listen, 80 is the port number on which to listen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726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Dynamic analysis techniques are the second</a:t>
            </a:r>
            <a:r>
              <a:rPr kumimoji="1" lang="en-US" altLang="zh-CN" baseline="0" dirty="0"/>
              <a:t> step in the malware analysis process.</a:t>
            </a:r>
          </a:p>
          <a:p>
            <a:r>
              <a:rPr kumimoji="1" lang="en-US" altLang="zh-CN" baseline="0" dirty="0"/>
              <a:t>Perform after static analysis.</a:t>
            </a:r>
            <a:endParaRPr kumimoji="1" lang="en-US" altLang="zh-CN" dirty="0"/>
          </a:p>
          <a:p>
            <a:r>
              <a:rPr kumimoji="1" lang="en-US" altLang="zh-CN" dirty="0"/>
              <a:t>change the syntactic format and prevent the semantic mean, packing:</a:t>
            </a:r>
            <a:r>
              <a:rPr kumimoji="1" lang="en-US" altLang="zh-CN" baseline="0" dirty="0"/>
              <a:t> compress and encrypt</a:t>
            </a:r>
          </a:p>
          <a:p>
            <a:r>
              <a:rPr kumimoji="1" lang="en-US" altLang="zh-CN" baseline="0" dirty="0"/>
              <a:t>Run the malware and observer its behaviors to understand the malware functionality.</a:t>
            </a:r>
          </a:p>
          <a:p>
            <a:r>
              <a:rPr kumimoji="1" lang="en-US" altLang="zh-CN" dirty="0"/>
              <a:t>Different arguments could</a:t>
            </a:r>
            <a:r>
              <a:rPr kumimoji="1" lang="en-US" altLang="zh-CN" baseline="0" dirty="0"/>
              <a:t> execute different program functionality.</a:t>
            </a:r>
          </a:p>
          <a:p>
            <a:r>
              <a:rPr kumimoji="1" lang="en-US" altLang="zh-CN" baseline="0" dirty="0"/>
              <a:t>Challenge is how to force malware to execute all of its functionality.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777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Wireshark is a open source sniffer</a:t>
            </a:r>
            <a:r>
              <a:rPr kumimoji="1" lang="en-US" altLang="zh-CN" baseline="0" dirty="0"/>
              <a:t> that</a:t>
            </a:r>
          </a:p>
          <a:p>
            <a:pPr marL="228600" indent="-228600">
              <a:buAutoNum type="arabicPeriod"/>
            </a:pPr>
            <a:r>
              <a:rPr kumimoji="1" lang="en-US" altLang="zh-CN" baseline="0" dirty="0"/>
              <a:t>captures packets</a:t>
            </a:r>
          </a:p>
          <a:p>
            <a:pPr marL="228600" indent="-228600">
              <a:buAutoNum type="arabicPeriod"/>
            </a:pPr>
            <a:r>
              <a:rPr kumimoji="1" lang="en-US" altLang="zh-CN" baseline="0" dirty="0"/>
              <a:t>logs network traffic</a:t>
            </a:r>
          </a:p>
          <a:p>
            <a:pPr marL="228600" indent="-228600">
              <a:buAutoNum type="arabicPeriod"/>
            </a:pPr>
            <a:r>
              <a:rPr kumimoji="1" lang="en-US" altLang="zh-CN" baseline="0" dirty="0"/>
              <a:t>provide visualization</a:t>
            </a:r>
          </a:p>
          <a:p>
            <a:pPr marL="228600" indent="-228600">
              <a:buAutoNum type="arabicPeriod"/>
            </a:pPr>
            <a:r>
              <a:rPr kumimoji="1" lang="en-US" altLang="zh-CN" baseline="0" dirty="0"/>
              <a:t>packet analysis</a:t>
            </a:r>
          </a:p>
          <a:p>
            <a:pPr marL="228600" indent="-228600">
              <a:buAutoNum type="arabicPeriod"/>
            </a:pPr>
            <a:endParaRPr kumimoji="1" lang="en-US" altLang="zh-CN" baseline="0" dirty="0"/>
          </a:p>
          <a:p>
            <a:pPr marL="0" indent="0">
              <a:buNone/>
            </a:pPr>
            <a:r>
              <a:rPr kumimoji="1" lang="en-US" altLang="zh-CN" baseline="0" dirty="0"/>
              <a:t>filter box, packets listing pane, packet details pane, hexadecimal pane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920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can</a:t>
            </a:r>
            <a:r>
              <a:rPr kumimoji="1" lang="en-US" altLang="zh-CN" baseline="0" dirty="0"/>
              <a:t> use </a:t>
            </a:r>
            <a:r>
              <a:rPr kumimoji="1" lang="en-US" altLang="zh-CN" baseline="0" dirty="0" err="1"/>
              <a:t>wireshark</a:t>
            </a:r>
            <a:r>
              <a:rPr kumimoji="1" lang="en-US" altLang="zh-CN" baseline="0" dirty="0"/>
              <a:t> to see a TCP session. right click a packet and select Follow TCP Stream.</a:t>
            </a:r>
          </a:p>
          <a:p>
            <a:r>
              <a:rPr kumimoji="1" lang="en-US" altLang="zh-CN" baseline="0" dirty="0" err="1"/>
              <a:t>cc.nankai.edu.cn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141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INetSim</a:t>
            </a:r>
            <a:r>
              <a:rPr kumimoji="1" lang="en-US" altLang="zh-CN" dirty="0"/>
              <a:t> is a free,</a:t>
            </a:r>
            <a:r>
              <a:rPr kumimoji="1" lang="en-US" altLang="zh-CN" baseline="0" dirty="0"/>
              <a:t> Linux-based software suite for simulating common Internet services. </a:t>
            </a:r>
          </a:p>
          <a:p>
            <a:r>
              <a:rPr kumimoji="1" lang="en-US" altLang="zh-CN" baseline="0" dirty="0" err="1"/>
              <a:t>INetSim</a:t>
            </a:r>
            <a:r>
              <a:rPr kumimoji="1" lang="en-US" altLang="zh-CN" baseline="0" dirty="0"/>
              <a:t> can emulate HTTP, HTTPS, FTP, IRC, DNS, SMTP and others. </a:t>
            </a:r>
          </a:p>
          <a:p>
            <a:r>
              <a:rPr kumimoji="1" lang="en-US" altLang="zh-CN" baseline="0" dirty="0"/>
              <a:t>If malware need a JPEG, response with a properly JPEG file to keep the malware running.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2043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simulated server</a:t>
            </a:r>
            <a:r>
              <a:rPr kumimoji="1" lang="en-US" altLang="zh-CN" baseline="0" dirty="0"/>
              <a:t> does not response 404 or other errors, and its response, even if incorrect, can keep the malware running.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1266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3582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run </a:t>
            </a:r>
            <a:r>
              <a:rPr kumimoji="1" lang="en-US" altLang="zh-CN" dirty="0" err="1"/>
              <a:t>procmon</a:t>
            </a:r>
            <a:r>
              <a:rPr kumimoji="1" lang="en-US" altLang="zh-CN" dirty="0"/>
              <a:t> and setting a filter on the malware executable</a:t>
            </a:r>
            <a:r>
              <a:rPr kumimoji="1" lang="en-US" altLang="zh-CN" baseline="0" dirty="0"/>
              <a:t> name and clearing out all events just before running</a:t>
            </a:r>
          </a:p>
          <a:p>
            <a:r>
              <a:rPr kumimoji="1" lang="en-US" altLang="zh-CN" baseline="0" dirty="0"/>
              <a:t>2. Starting process explorer</a:t>
            </a:r>
          </a:p>
          <a:p>
            <a:r>
              <a:rPr kumimoji="1" lang="en-US" altLang="zh-CN" baseline="0" dirty="0"/>
              <a:t>3. Take registry snapshots</a:t>
            </a:r>
          </a:p>
          <a:p>
            <a:r>
              <a:rPr kumimoji="1" lang="en-US" altLang="zh-CN" baseline="0" dirty="0"/>
              <a:t>4. set up virtual networks using </a:t>
            </a:r>
            <a:r>
              <a:rPr kumimoji="1" lang="en-US" altLang="zh-CN" baseline="0" dirty="0" err="1"/>
              <a:t>INetSim</a:t>
            </a:r>
            <a:endParaRPr kumimoji="1" lang="en-US" altLang="zh-CN" baseline="0" dirty="0"/>
          </a:p>
          <a:p>
            <a:r>
              <a:rPr kumimoji="1" lang="en-US" altLang="zh-CN" baseline="0" dirty="0"/>
              <a:t>5. Set up network traffic logging using Wireshark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4358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Let's look</a:t>
            </a:r>
            <a:r>
              <a:rPr kumimoji="1" lang="en-US" altLang="zh-CN" baseline="0" dirty="0"/>
              <a:t> at the diagram of a virtual network we set up for malware analysis.</a:t>
            </a:r>
          </a:p>
          <a:p>
            <a:r>
              <a:rPr kumimoji="1" lang="en-US" altLang="zh-CN" baseline="0" dirty="0"/>
              <a:t>2 </a:t>
            </a:r>
            <a:r>
              <a:rPr kumimoji="1" lang="en-US" altLang="zh-CN" baseline="0" dirty="0" err="1"/>
              <a:t>hosts:</a:t>
            </a:r>
            <a:r>
              <a:rPr kumimoji="1" lang="en-US" altLang="zh-CN" dirty="0" err="1"/>
              <a:t>Windows</a:t>
            </a:r>
            <a:r>
              <a:rPr kumimoji="1" lang="en-US" altLang="zh-CN" baseline="0" dirty="0"/>
              <a:t> VM running malware and Linux VM running </a:t>
            </a:r>
            <a:r>
              <a:rPr kumimoji="1" lang="en-US" altLang="zh-CN" baseline="0" dirty="0" err="1"/>
              <a:t>INetSime</a:t>
            </a:r>
            <a:endParaRPr kumimoji="1" lang="en-US" altLang="zh-CN" baseline="0" dirty="0"/>
          </a:p>
          <a:p>
            <a:r>
              <a:rPr kumimoji="1" lang="en-US" altLang="zh-CN" baseline="0" dirty="0"/>
              <a:t>Linux VM listens on many ports including ...</a:t>
            </a:r>
          </a:p>
          <a:p>
            <a:r>
              <a:rPr kumimoji="1" lang="en-US" altLang="zh-CN" baseline="0" dirty="0" err="1"/>
              <a:t>ApateDNS</a:t>
            </a:r>
            <a:r>
              <a:rPr kumimoji="1" lang="en-US" altLang="zh-CN" baseline="0" dirty="0"/>
              <a:t> listen DNS request and redirect network traffic to Linux VM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799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5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all-in-one;</a:t>
            </a:r>
            <a:r>
              <a:rPr kumimoji="1" lang="zh-CN" altLang="en-US" dirty="0"/>
              <a:t>一体化的， </a:t>
            </a:r>
            <a:r>
              <a:rPr kumimoji="1" lang="en-US" altLang="zh-CN" dirty="0"/>
              <a:t>not only simulates</a:t>
            </a:r>
            <a:r>
              <a:rPr kumimoji="1" lang="en-US" altLang="zh-CN" baseline="0" dirty="0"/>
              <a:t> system calls but also have to simulates network services.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60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6 sections: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213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7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know</a:t>
            </a:r>
            <a:r>
              <a:rPr kumimoji="1" lang="en-US" altLang="zh-CN" baseline="0" dirty="0"/>
              <a:t> how to run executables that just double click it. There are a lot of functions but no main function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883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0037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435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Stop capturing</a:t>
            </a:r>
            <a:r>
              <a:rPr kumimoji="1" lang="en-US" altLang="zh-CN" baseline="0" dirty="0"/>
              <a:t>,</a:t>
            </a:r>
          </a:p>
          <a:p>
            <a:r>
              <a:rPr kumimoji="1" lang="en-US" altLang="zh-CN" baseline="0" dirty="0"/>
              <a:t>Clear irrelevant data on the screen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EC83-455D-A24F-9068-EAA1BD9E1420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414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266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l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buFont typeface="Wingdings" charset="2"/>
              <a:buChar char="l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>
              <a:buFont typeface="Wingdings" charset="2"/>
              <a:buChar char="l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buFont typeface="Wingdings" charset="2"/>
              <a:buChar char="l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>
              <a:buFont typeface="Wingdings" charset="2"/>
              <a:buChar char="l"/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0752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43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6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19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7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347319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Picture 32" descr="7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6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7"/>
          <p:cNvSpPr>
            <a:spLocks noChangeArrowheads="1"/>
          </p:cNvSpPr>
          <p:nvPr/>
        </p:nvSpPr>
        <p:spPr bwMode="gray">
          <a:xfrm>
            <a:off x="0" y="5638800"/>
            <a:ext cx="12192000" cy="1219200"/>
          </a:xfrm>
          <a:prstGeom prst="rect">
            <a:avLst/>
          </a:prstGeom>
          <a:gradFill rotWithShape="1">
            <a:gsLst>
              <a:gs pos="0">
                <a:srgbClr val="FFFFFF">
                  <a:alpha val="70000"/>
                </a:srgbClr>
              </a:gs>
              <a:gs pos="100000">
                <a:srgbClr val="3366FF">
                  <a:alpha val="60001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989139"/>
            <a:ext cx="10587567" cy="409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1"/>
            <a:r>
              <a:rPr lang="zh-CN" altLang="en-US"/>
              <a:t>第三级</a:t>
            </a:r>
          </a:p>
          <a:p>
            <a:pPr lvl="2"/>
            <a:r>
              <a:rPr lang="zh-CN" altLang="en-US"/>
              <a:t>第四级</a:t>
            </a:r>
          </a:p>
          <a:p>
            <a:pPr lvl="3"/>
            <a:r>
              <a:rPr lang="zh-CN" altLang="en-US"/>
              <a:t>第五级</a:t>
            </a:r>
          </a:p>
        </p:txBody>
      </p:sp>
      <p:sp>
        <p:nvSpPr>
          <p:cNvPr id="1048" name="Rectangle 24"/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00151" y="981076"/>
            <a:ext cx="9793816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053" name="Picture 29" descr="artplus_nature_naturalcity42_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86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1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ctr" rtl="0" fontAlgn="base">
        <a:spcBef>
          <a:spcPct val="0"/>
        </a:spcBef>
        <a:spcAft>
          <a:spcPct val="0"/>
        </a:spcAft>
        <a:defRPr sz="4200" b="1" i="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charset="2"/>
        <a:buBlip>
          <a:blip r:embed="rId9"/>
        </a:buBlip>
        <a:defRPr sz="32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Blip>
          <a:blip r:embed="rId9"/>
        </a:buBlip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Blip>
          <a:blip r:embed="rId9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2" descr="7">
            <a:extLst>
              <a:ext uri="{FF2B5EF4-FFF2-40B4-BE49-F238E27FC236}">
                <a16:creationId xmlns:a16="http://schemas.microsoft.com/office/drawing/2014/main" id="{C094407C-A81E-408D-B847-F79690819E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6">
            <a:extLst>
              <a:ext uri="{FF2B5EF4-FFF2-40B4-BE49-F238E27FC236}">
                <a16:creationId xmlns:a16="http://schemas.microsoft.com/office/drawing/2014/main" id="{89066811-31F4-4A08-A86A-373B9B8F04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2">
            <a:extLst>
              <a:ext uri="{FF2B5EF4-FFF2-40B4-BE49-F238E27FC236}">
                <a16:creationId xmlns:a16="http://schemas.microsoft.com/office/drawing/2014/main" id="{F1EED0EA-6E33-4FD3-B326-A667E9523E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4">
            <a:extLst>
              <a:ext uri="{FF2B5EF4-FFF2-40B4-BE49-F238E27FC236}">
                <a16:creationId xmlns:a16="http://schemas.microsoft.com/office/drawing/2014/main" id="{08D74CE2-B406-4766-8AF1-82F98C854DE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9" descr="artplus_nature_naturalcity42_f">
            <a:extLst>
              <a:ext uri="{FF2B5EF4-FFF2-40B4-BE49-F238E27FC236}">
                <a16:creationId xmlns:a16="http://schemas.microsoft.com/office/drawing/2014/main" id="{ABAC08A5-99E7-42E6-A67C-D01AA70139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4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5" r:id="rId3"/>
    <p:sldLayoutId id="2147483710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8.tmp"/><Relationship Id="rId5" Type="http://schemas.openxmlformats.org/officeDocument/2006/relationships/tags" Target="../tags/tag31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30.xml"/><Relationship Id="rId9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10" Type="http://schemas.openxmlformats.org/officeDocument/2006/relationships/tags" Target="../tags/tag45.xml"/><Relationship Id="rId19" Type="http://schemas.openxmlformats.org/officeDocument/2006/relationships/image" Target="../media/image8.tmp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tags" Target="../tags/tag70.xml"/><Relationship Id="rId3" Type="http://schemas.openxmlformats.org/officeDocument/2006/relationships/tags" Target="../tags/tag55.xml"/><Relationship Id="rId21" Type="http://schemas.openxmlformats.org/officeDocument/2006/relationships/image" Target="../media/image8.tmp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tags" Target="../tags/tag69.xml"/><Relationship Id="rId2" Type="http://schemas.openxmlformats.org/officeDocument/2006/relationships/tags" Target="../tags/tag54.xml"/><Relationship Id="rId16" Type="http://schemas.openxmlformats.org/officeDocument/2006/relationships/tags" Target="../tags/tag68.xml"/><Relationship Id="rId20" Type="http://schemas.openxmlformats.org/officeDocument/2006/relationships/notesSlide" Target="../notesSlides/notesSlide5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10" Type="http://schemas.openxmlformats.org/officeDocument/2006/relationships/tags" Target="../tags/tag62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8.tmp"/><Relationship Id="rId5" Type="http://schemas.openxmlformats.org/officeDocument/2006/relationships/tags" Target="../tags/tag75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8.tmp"/><Relationship Id="rId5" Type="http://schemas.openxmlformats.org/officeDocument/2006/relationships/tags" Target="../tags/tag84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83.xml"/><Relationship Id="rId9" Type="http://schemas.openxmlformats.org/officeDocument/2006/relationships/tags" Target="../tags/tag8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10" Type="http://schemas.openxmlformats.org/officeDocument/2006/relationships/tags" Target="../tags/tag98.xml"/><Relationship Id="rId19" Type="http://schemas.openxmlformats.org/officeDocument/2006/relationships/image" Target="../media/image8.tmp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8.tmp"/><Relationship Id="rId5" Type="http://schemas.openxmlformats.org/officeDocument/2006/relationships/tags" Target="../tags/tag110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09.xml"/><Relationship Id="rId9" Type="http://schemas.openxmlformats.org/officeDocument/2006/relationships/tags" Target="../tags/tag1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tags" Target="../tags/tag127.xml"/><Relationship Id="rId18" Type="http://schemas.openxmlformats.org/officeDocument/2006/relationships/tags" Target="../tags/tag132.xml"/><Relationship Id="rId3" Type="http://schemas.openxmlformats.org/officeDocument/2006/relationships/tags" Target="../tags/tag117.xml"/><Relationship Id="rId21" Type="http://schemas.openxmlformats.org/officeDocument/2006/relationships/image" Target="../media/image8.tmp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17" Type="http://schemas.openxmlformats.org/officeDocument/2006/relationships/tags" Target="../tags/tag131.xml"/><Relationship Id="rId2" Type="http://schemas.openxmlformats.org/officeDocument/2006/relationships/tags" Target="../tags/tag116.xml"/><Relationship Id="rId16" Type="http://schemas.openxmlformats.org/officeDocument/2006/relationships/tags" Target="../tags/tag130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10" Type="http://schemas.openxmlformats.org/officeDocument/2006/relationships/tags" Target="../tags/tag124.xml"/><Relationship Id="rId19" Type="http://schemas.openxmlformats.org/officeDocument/2006/relationships/tags" Target="../tags/tag133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8.tmp"/><Relationship Id="rId5" Type="http://schemas.openxmlformats.org/officeDocument/2006/relationships/tags" Target="../tags/tag138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37.xml"/><Relationship Id="rId9" Type="http://schemas.openxmlformats.org/officeDocument/2006/relationships/tags" Target="../tags/tag1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8.tmp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image" Target="../media/image8.tmp"/><Relationship Id="rId5" Type="http://schemas.openxmlformats.org/officeDocument/2006/relationships/tags" Target="../tags/tag147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46.xml"/><Relationship Id="rId9" Type="http://schemas.openxmlformats.org/officeDocument/2006/relationships/tags" Target="../tags/tag15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image" Target="../media/image8.tmp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56.xml"/><Relationship Id="rId10" Type="http://schemas.openxmlformats.org/officeDocument/2006/relationships/tags" Target="../tags/tag161.xml"/><Relationship Id="rId4" Type="http://schemas.openxmlformats.org/officeDocument/2006/relationships/tags" Target="../tags/tag155.xml"/><Relationship Id="rId9" Type="http://schemas.openxmlformats.org/officeDocument/2006/relationships/tags" Target="../tags/tag16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8.tmp"/><Relationship Id="rId5" Type="http://schemas.openxmlformats.org/officeDocument/2006/relationships/tags" Target="../tags/tag166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65.xml"/><Relationship Id="rId9" Type="http://schemas.openxmlformats.org/officeDocument/2006/relationships/tags" Target="../tags/tag17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image" Target="../media/image8.tmp"/><Relationship Id="rId2" Type="http://schemas.openxmlformats.org/officeDocument/2006/relationships/tags" Target="../tags/tag172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tags" Target="../tags/tag185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tags" Target="../tags/tag18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19" Type="http://schemas.openxmlformats.org/officeDocument/2006/relationships/image" Target="../media/image8.tmp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13" Type="http://schemas.openxmlformats.org/officeDocument/2006/relationships/tags" Target="../tags/tag198.xml"/><Relationship Id="rId18" Type="http://schemas.openxmlformats.org/officeDocument/2006/relationships/tags" Target="../tags/tag203.xml"/><Relationship Id="rId3" Type="http://schemas.openxmlformats.org/officeDocument/2006/relationships/tags" Target="../tags/tag188.xml"/><Relationship Id="rId21" Type="http://schemas.openxmlformats.org/officeDocument/2006/relationships/image" Target="../media/image8.tmp"/><Relationship Id="rId7" Type="http://schemas.openxmlformats.org/officeDocument/2006/relationships/tags" Target="../tags/tag192.xml"/><Relationship Id="rId12" Type="http://schemas.openxmlformats.org/officeDocument/2006/relationships/tags" Target="../tags/tag197.xml"/><Relationship Id="rId17" Type="http://schemas.openxmlformats.org/officeDocument/2006/relationships/tags" Target="../tags/tag202.xml"/><Relationship Id="rId2" Type="http://schemas.openxmlformats.org/officeDocument/2006/relationships/tags" Target="../tags/tag187.xml"/><Relationship Id="rId16" Type="http://schemas.openxmlformats.org/officeDocument/2006/relationships/tags" Target="../tags/tag201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5" Type="http://schemas.openxmlformats.org/officeDocument/2006/relationships/tags" Target="../tags/tag190.xml"/><Relationship Id="rId15" Type="http://schemas.openxmlformats.org/officeDocument/2006/relationships/tags" Target="../tags/tag200.xml"/><Relationship Id="rId10" Type="http://schemas.openxmlformats.org/officeDocument/2006/relationships/tags" Target="../tags/tag195.xml"/><Relationship Id="rId19" Type="http://schemas.openxmlformats.org/officeDocument/2006/relationships/tags" Target="../tags/tag204.xml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18" Type="http://schemas.openxmlformats.org/officeDocument/2006/relationships/tags" Target="../tags/tag222.xml"/><Relationship Id="rId3" Type="http://schemas.openxmlformats.org/officeDocument/2006/relationships/tags" Target="../tags/tag207.xml"/><Relationship Id="rId21" Type="http://schemas.openxmlformats.org/officeDocument/2006/relationships/image" Target="../media/image8.tmp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tags" Target="../tags/tag221.xml"/><Relationship Id="rId2" Type="http://schemas.openxmlformats.org/officeDocument/2006/relationships/tags" Target="../tags/tag206.xml"/><Relationship Id="rId16" Type="http://schemas.openxmlformats.org/officeDocument/2006/relationships/tags" Target="../tags/tag220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5" Type="http://schemas.openxmlformats.org/officeDocument/2006/relationships/tags" Target="../tags/tag209.xml"/><Relationship Id="rId15" Type="http://schemas.openxmlformats.org/officeDocument/2006/relationships/tags" Target="../tags/tag219.xml"/><Relationship Id="rId10" Type="http://schemas.openxmlformats.org/officeDocument/2006/relationships/tags" Target="../tags/tag214.xml"/><Relationship Id="rId19" Type="http://schemas.openxmlformats.org/officeDocument/2006/relationships/tags" Target="../tags/tag223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tags" Target="../tags/tag2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10973"/>
            <a:ext cx="12192000" cy="11430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100" i="0" dirty="0">
                <a:solidFill>
                  <a:schemeClr val="tx1"/>
                </a:solidFill>
                <a:ea typeface="宋体" panose="02010600030101010101" pitchFamily="2" charset="-122"/>
              </a:rPr>
              <a:t>恶意代码分析与防治技术</a:t>
            </a:r>
            <a:br>
              <a:rPr lang="en-US" i="0" dirty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zh-CN" altLang="en-US" sz="4000" b="1" dirty="0">
                <a:solidFill>
                  <a:srgbClr val="7030A0"/>
                </a:solidFill>
              </a:rPr>
              <a:t>第</a:t>
            </a:r>
            <a:r>
              <a:rPr lang="en-US" altLang="zh-CN" sz="4000" b="1" dirty="0">
                <a:solidFill>
                  <a:srgbClr val="7030A0"/>
                </a:solidFill>
              </a:rPr>
              <a:t>5</a:t>
            </a:r>
            <a:r>
              <a:rPr lang="zh-CN" altLang="en-US" sz="4000" b="1" dirty="0">
                <a:solidFill>
                  <a:srgbClr val="7030A0"/>
                </a:solidFill>
              </a:rPr>
              <a:t>章 </a:t>
            </a:r>
            <a:r>
              <a:rPr lang="zh-CN" altLang="en-US" sz="4000" b="1" dirty="0">
                <a:solidFill>
                  <a:srgbClr val="7030A0"/>
                </a:solidFill>
                <a:ea typeface="宋体" panose="02010600030101010101" pitchFamily="2" charset="-122"/>
              </a:rPr>
              <a:t>基本动态分析</a:t>
            </a:r>
            <a:endParaRPr lang="en-US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616278"/>
            <a:ext cx="121920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/>
            <a:r>
              <a:rPr lang="en-US" altLang="zh-CN" sz="24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5179843"/>
            <a:ext cx="12192000" cy="167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2023-2024</a:t>
            </a: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50B4961-E04F-428F-A88E-80766D2F753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有了沙箱的动态分析结果，计算机病毒还需要进行人工分析吗？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59D60F8-8FFB-44EC-B353-B1830A88AF2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D353C1-9FE5-4D08-9CD2-3A9D315EB3F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9FC4F047-FD77-4274-ABC8-65C57D6611D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FD88FD7B-D13C-4A9B-8CDC-2B0F18346C0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864E6517-8BBE-44D6-A0DC-DE4FBF62223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3278DF46-350D-44E3-82D3-57FE30F6B38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D09E7E5-2BB0-4AAA-987A-67BBE4FD337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78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沙箱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缺少命令交互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Without </a:t>
            </a:r>
            <a:r>
              <a:rPr kumimoji="1" lang="en-US" altLang="zh-CN" dirty="0">
                <a:solidFill>
                  <a:srgbClr val="FF0000"/>
                </a:solidFill>
              </a:rPr>
              <a:t>command-line</a:t>
            </a:r>
            <a:r>
              <a:rPr kumimoji="1" lang="en-US" altLang="zh-CN" dirty="0"/>
              <a:t> options</a:t>
            </a:r>
          </a:p>
          <a:p>
            <a:pPr lvl="1"/>
            <a:r>
              <a:rPr kumimoji="1" lang="en-US" altLang="zh-CN" dirty="0"/>
              <a:t>Botnet C&amp;C packets</a:t>
            </a:r>
          </a:p>
          <a:p>
            <a:r>
              <a:rPr kumimoji="1" lang="zh-CN" altLang="en-US" dirty="0"/>
              <a:t>分析时间限制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Not record all events</a:t>
            </a:r>
          </a:p>
          <a:p>
            <a:pPr lvl="1"/>
            <a:r>
              <a:rPr kumimoji="1" lang="en-US" altLang="zh-CN" dirty="0"/>
              <a:t>Stalling behaviors</a:t>
            </a:r>
          </a:p>
          <a:p>
            <a:r>
              <a:rPr kumimoji="1" lang="zh-CN" altLang="en-US" dirty="0"/>
              <a:t>反虚拟机技术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Anti-VM techniques</a:t>
            </a:r>
          </a:p>
          <a:p>
            <a:r>
              <a:rPr kumimoji="1" lang="zh-CN" altLang="en-US" dirty="0">
                <a:solidFill>
                  <a:srgbClr val="FF0000"/>
                </a:solidFill>
              </a:rPr>
              <a:t>运行环境单一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Certain</a:t>
            </a:r>
            <a:r>
              <a:rPr kumimoji="1" lang="en-US" altLang="zh-CN" dirty="0"/>
              <a:t> Environment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6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5949622-C49F-4201-AC13-65040D1E5A1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82665" y="671116"/>
            <a:ext cx="7828135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沙箱的优点？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B84D17-312B-4DA4-BE20-B4EA54EC31C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command-line options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E26988-12AC-48D1-8592-ADD16C9E101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All-in-one software for basic dynamic analysis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506C8A-A360-4611-AC74-D843C94A16A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record all events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F19E44-8D99-41DA-8238-31FE0945ED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Environment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5459EB-A93D-4A20-80C4-68B7410C3061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5E5DBD-1D7A-433E-9D0B-23448D90F06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BD78B9D-F453-4499-9438-64D8CE76FA3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CE51C-9132-4DD9-B7D9-DA621E4A771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B9498D0-310A-4793-88FD-7DB968ABF5D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A98CC27-DF81-4765-8A22-B65D85CB7C5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9DB78D48-283E-46C3-84E9-18D0B14C1DC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11F1084D-13DD-46B1-89D7-03CA2A62BE0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02D5B64-23EC-461A-8580-69A5EC83D13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860AA4AE-1C0B-413B-BDD4-C442C56A2A6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6A64AC0-9420-4E0D-AC0A-871CF551C9E5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300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C36747B-E04D-4AF4-B79B-73C7A20E4B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沙箱的缺点有哪些？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A84C96-7870-4276-86D8-D58857905D0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缺少命令交互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	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0C1E36-4598-4C34-BCA3-A9EB2A979C4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分析时间限制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D772D4-EAB9-421E-BE91-7751A240A11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反虚拟机技术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848C0C-5BD3-4C04-BDB0-78C85E35E8A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运行环境单一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D0E39C-DAC5-4801-8113-8812B1E21D0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A2F86E-D621-473D-895D-3F0C2D9E79E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E7700E-3A51-4804-B437-B9ED0784B4A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9A7A55-EB4E-455E-8317-C736E3BCA09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CE0F9D5-EB6E-4856-A2FB-B2B8CC843E2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093E84-6226-4921-8AF1-058744A04A7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26CFBEC2-D747-460B-B2B4-811C932EF3C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021B451A-726E-4BA9-931A-23270BC160E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EA5B083-D371-4078-AB59-4B408CD31BF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3D685CE9-CCEE-48EF-907C-473240873649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A19866B-3DB6-4040-9592-876A0E88B1C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6FE4315-C819-48B9-9206-0D10F2589F2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0663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3832B-DF56-4E25-9DF1-2EE0469D8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6433" y="2795199"/>
            <a:ext cx="8534400" cy="1505094"/>
          </a:xfrm>
        </p:spPr>
        <p:txBody>
          <a:bodyPr/>
          <a:lstStyle/>
          <a:p>
            <a:r>
              <a:rPr lang="zh-CN" altLang="en-US" dirty="0"/>
              <a:t>动态链接库程序的动态分析</a:t>
            </a:r>
            <a:br>
              <a:rPr lang="en-US" altLang="zh-CN" dirty="0"/>
            </a:br>
            <a:r>
              <a:rPr lang="en-US" altLang="zh-CN" dirty="0"/>
              <a:t>Launching DLLs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0147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6C7A02E-327B-4E0B-AD59-2330DAD414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如何动态分析一个动态链接库程序？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737FB2D-42CA-4B17-88CE-7B7AA5B1CD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6074669-5273-4307-8AB3-5E822156887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EF3A01F7-A31A-44A6-9168-281B4B3A12D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FC500AD7-AC37-417F-B310-C84377B0396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CA13BB18-C326-4E08-BF73-C1E9B88FECD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6FF2BA51-F319-4B3F-8ABF-E530710B703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102DCB6-3B87-40F6-8CC2-B9781359593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0352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动态链接库程序的执行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EXE files can be run directly, but DLLs can't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Use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sz="2800" dirty="0">
                <a:solidFill>
                  <a:srgbClr val="FF0000"/>
                </a:solidFill>
              </a:rPr>
              <a:t>undll32.exe </a:t>
            </a:r>
            <a:r>
              <a:rPr lang="en-US" sz="2800" dirty="0"/>
              <a:t>(included in Windows)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0000"/>
                </a:solidFill>
              </a:rPr>
              <a:t>rundll32.exe</a:t>
            </a:r>
            <a:r>
              <a:rPr lang="en-US" sz="2800" dirty="0"/>
              <a:t> </a:t>
            </a:r>
            <a:r>
              <a:rPr lang="en-US" sz="2800" i="1" dirty="0"/>
              <a:t>DLLname, Export arguments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The </a:t>
            </a:r>
            <a:r>
              <a:rPr lang="en-US" sz="2800" i="1" dirty="0"/>
              <a:t>Export</a:t>
            </a:r>
            <a:r>
              <a:rPr lang="en-US" sz="2800" dirty="0"/>
              <a:t> value is one of the exported functions you found in Dependency Walker, PEview, or PE Explorer.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动态连接库程序的执行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Example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rip.dll</a:t>
            </a:r>
            <a:r>
              <a:rPr lang="en-US" sz="2400" dirty="0"/>
              <a:t> has these exports: </a:t>
            </a:r>
            <a:r>
              <a:rPr lang="en-US" sz="2400" b="1" dirty="0">
                <a:solidFill>
                  <a:srgbClr val="FF0000"/>
                </a:solidFill>
              </a:rPr>
              <a:t>Install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0000"/>
                </a:solidFill>
              </a:rPr>
              <a:t>Uninstall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7030A0"/>
                </a:solidFill>
              </a:rPr>
              <a:t>rundll32.exe </a:t>
            </a:r>
            <a:r>
              <a:rPr lang="en-US" sz="2800" dirty="0" err="1"/>
              <a:t>rip.dll</a:t>
            </a:r>
            <a:r>
              <a:rPr lang="en-US" sz="2800" dirty="0"/>
              <a:t>, Install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Some functions use </a:t>
            </a:r>
            <a:r>
              <a:rPr lang="en-US" sz="2800" b="1" dirty="0">
                <a:solidFill>
                  <a:srgbClr val="FF0000"/>
                </a:solidFill>
              </a:rPr>
              <a:t>ordinal </a:t>
            </a:r>
            <a:r>
              <a:rPr lang="en-US" sz="2800" dirty="0">
                <a:solidFill>
                  <a:srgbClr val="FF0000"/>
                </a:solidFill>
              </a:rPr>
              <a:t>values </a:t>
            </a:r>
            <a:r>
              <a:rPr lang="en-US" sz="2800" dirty="0"/>
              <a:t>instead of names, like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	rundll32.exe </a:t>
            </a:r>
            <a:r>
              <a:rPr lang="en-US" sz="2800" dirty="0" err="1"/>
              <a:t>xyzzy.dll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FF0000"/>
                </a:solidFill>
              </a:rPr>
              <a:t>#5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It's also possible to modify the PE header and convert a DLL into an EXE</a:t>
            </a:r>
          </a:p>
        </p:txBody>
      </p:sp>
    </p:spTree>
    <p:extLst>
      <p:ext uri="{BB962C8B-B14F-4D97-AF65-F5344CB8AC3E}">
        <p14:creationId xmlns:p14="http://schemas.microsoft.com/office/powerpoint/2010/main" val="12263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服务的安装和启动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Installed as a </a:t>
            </a:r>
            <a:r>
              <a:rPr kumimoji="1" lang="en-US" altLang="zh-CN" dirty="0">
                <a:solidFill>
                  <a:srgbClr val="FF0000"/>
                </a:solidFill>
              </a:rPr>
              <a:t>service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rpr32x.dll has the export: </a:t>
            </a:r>
            <a:r>
              <a:rPr kumimoji="1" lang="en-US" altLang="zh-CN" dirty="0" err="1">
                <a:solidFill>
                  <a:srgbClr val="FF0000"/>
                </a:solidFill>
              </a:rPr>
              <a:t>InstallService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400" dirty="0"/>
              <a:t>安装服务</a:t>
            </a:r>
            <a:endParaRPr kumimoji="1" lang="en-US" altLang="zh-CN" sz="2400" dirty="0"/>
          </a:p>
          <a:p>
            <a:pPr lvl="2">
              <a:lnSpc>
                <a:spcPct val="150000"/>
              </a:lnSpc>
            </a:pPr>
            <a:r>
              <a:rPr kumimoji="1" lang="en-US" altLang="zh-CN" dirty="0"/>
              <a:t>rundll32 ipr32x.dll, </a:t>
            </a:r>
            <a:r>
              <a:rPr kumimoji="1" lang="en-US" altLang="zh-CN" dirty="0" err="1"/>
              <a:t>InstallService</a:t>
            </a:r>
            <a:r>
              <a:rPr kumimoji="1" lang="en-US" altLang="zh-CN" dirty="0"/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ServiceName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400" dirty="0">
                <a:solidFill>
                  <a:srgbClr val="FF0000"/>
                </a:solidFill>
              </a:rPr>
              <a:t>启动服务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net start </a:t>
            </a:r>
            <a:r>
              <a:rPr kumimoji="1" lang="en-US" altLang="zh-CN" dirty="0" err="1">
                <a:solidFill>
                  <a:srgbClr val="FF0000"/>
                </a:solidFill>
              </a:rPr>
              <a:t>ServiceName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39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741F337-412E-45D4-92DD-89FC638A344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的服务程序和应用程序有哪些区别？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419050C-8352-4853-AC15-BB72135E0F4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DA41AAE-7474-4B4C-B7F2-1EF40296CF8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C71818DE-0D4E-4669-A8A7-3A1F38C686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507BD20D-6EA7-4FB5-9D4C-FFAF5ADE609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FBA82C41-3F1C-4E12-BDB4-D39D3E6E768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0D00556F-73DF-4CCE-AFC7-2932CA26F3F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DE0174A-45C1-45DC-A0CF-47D64ABDD92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01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25B7F-660E-4B40-BDE2-C6521767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4222"/>
            <a:ext cx="10515600" cy="896466"/>
          </a:xfrm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0D12D-CA5C-4F6D-B311-6CF91520C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68"/>
            <a:ext cx="10515600" cy="426894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基本动态分析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zh-CN" altLang="en-US" sz="2000" dirty="0"/>
              <a:t>沙箱（</a:t>
            </a:r>
            <a:r>
              <a:rPr lang="en-US" altLang="zh-CN" sz="2000" dirty="0"/>
              <a:t>Sandbox</a:t>
            </a:r>
            <a:r>
              <a:rPr lang="zh-CN" altLang="en-US" sz="2000" dirty="0"/>
              <a:t>）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DLL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的动态分析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60000"/>
              </a:lnSpc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难点：动态链接库的启动，服务程序的启动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zh-CN" altLang="en-US" sz="2000" dirty="0"/>
              <a:t>进程动态监控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注册表动态监控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Regshot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网络动态监控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重点：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Process  Monitor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Process Explorer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Regshot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Wireshark</a:t>
            </a:r>
          </a:p>
        </p:txBody>
      </p:sp>
    </p:spTree>
    <p:extLst>
      <p:ext uri="{BB962C8B-B14F-4D97-AF65-F5344CB8AC3E}">
        <p14:creationId xmlns:p14="http://schemas.microsoft.com/office/powerpoint/2010/main" val="163516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9B4F3-F1A1-4F84-95DF-C7EDF18C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服务与应用的区别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05791-ECA5-4CF2-9AED-9012C420E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93018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功能</a:t>
            </a:r>
            <a:r>
              <a:rPr lang="zh-CN" altLang="en-US" dirty="0"/>
              <a:t>：通常提供后台运行的长期服务</a:t>
            </a:r>
            <a:endParaRPr lang="en-US" altLang="zh-CN" dirty="0"/>
          </a:p>
          <a:p>
            <a:pPr lvl="1"/>
            <a:r>
              <a:rPr lang="zh-CN" altLang="en-US" dirty="0"/>
              <a:t>网络服务、数据备份等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用户交互</a:t>
            </a:r>
            <a:r>
              <a:rPr lang="zh-CN" altLang="en-US" dirty="0"/>
              <a:t>：一般不与用户直接交互，在后台默默地运行。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权限</a:t>
            </a:r>
            <a:r>
              <a:rPr lang="zh-CN" altLang="en-US" dirty="0"/>
              <a:t>：通常以系统管理员权限运行，可以访问系统的各种资源。</a:t>
            </a:r>
            <a:endParaRPr lang="en-US" altLang="zh-CN" dirty="0"/>
          </a:p>
          <a:p>
            <a:pPr lvl="1"/>
            <a:r>
              <a:rPr lang="zh-CN" altLang="en-US" dirty="0"/>
              <a:t>应用程序则以普通用户权限运行，只能访问其所需的资源和文件。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生命周期</a:t>
            </a:r>
            <a:r>
              <a:rPr lang="zh-CN" altLang="en-US" dirty="0"/>
              <a:t>：通常在系统启动时启动，直到系统关闭或该手动停止</a:t>
            </a:r>
            <a:endParaRPr lang="en-US" altLang="zh-CN" dirty="0"/>
          </a:p>
          <a:p>
            <a:pPr lvl="1"/>
            <a:r>
              <a:rPr lang="zh-CN" altLang="en-US" dirty="0"/>
              <a:t>应用程序则由用户启动和关闭，生命周期由用户控制。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运行模式</a:t>
            </a:r>
            <a:r>
              <a:rPr lang="zh-CN" altLang="en-US" dirty="0"/>
              <a:t>：服务程序通常以后台进程的形式运行，对用户不可见</a:t>
            </a:r>
            <a:endParaRPr lang="en-US" altLang="zh-CN" dirty="0"/>
          </a:p>
          <a:p>
            <a:pPr lvl="1"/>
            <a:r>
              <a:rPr lang="zh-CN" altLang="en-US" dirty="0"/>
              <a:t>应用程序则以前台进程运行，提供给用户可见的界面和操作。</a:t>
            </a:r>
          </a:p>
        </p:txBody>
      </p:sp>
    </p:spTree>
    <p:extLst>
      <p:ext uri="{BB962C8B-B14F-4D97-AF65-F5344CB8AC3E}">
        <p14:creationId xmlns:p14="http://schemas.microsoft.com/office/powerpoint/2010/main" val="2230779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D5CA023-74DC-43BD-A5FB-D2053681467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如何启动服务？</a:t>
            </a:r>
            <a:endParaRPr lang="zh-CN" altLang="en-US" sz="2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4F3AF3-354C-49CC-A6C2-967D895F56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start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ServiceName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F46AC5-1EDA-4845-8844-6B86BEAFDF9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rundll32.exe abc.dll #num arguments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12B45E-9245-4FB3-97D6-25323745BF0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rundll32.exe abc.dll function arguments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F3BBA9-1A1B-4C46-BD3E-FD03312C79C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rundll32.exe abc.dll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InstallService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ServiceName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A56212-84F6-485B-A90C-BF990BEB5C0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930D14-DDA1-4FD3-B34C-DE246599A12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53254F-813A-4339-8F22-3ECC22DDDBC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1E7268-4C98-4B9C-9D2B-4A695DB09A9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E7D682F-53FD-4868-BB17-3D50502E563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3540ADC-5394-45DF-B67F-14B54D9B055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C62851F3-27DC-4FA3-BDD9-B975FB58361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8D4F806A-5582-4790-930A-6804984DB77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D27BFCFD-A681-455C-90E6-346277A078E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6C1FB54B-52EC-4C31-87BA-E09E56254A3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3A10C24-BEB3-4C42-8AE8-AB73C69C412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593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15CA9-D387-4190-A457-25D3378F0B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进程的动态监控</a:t>
            </a:r>
          </a:p>
        </p:txBody>
      </p:sp>
    </p:spTree>
    <p:extLst>
      <p:ext uri="{BB962C8B-B14F-4D97-AF65-F5344CB8AC3E}">
        <p14:creationId xmlns:p14="http://schemas.microsoft.com/office/powerpoint/2010/main" val="16900211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C8B1078-FC96-4327-8E30-406EB6ED3B0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哪些进程的行为可以进行动态监控？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56A7BF9-B4E8-4FAB-A0FA-82E02A3DD64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68E62C-A0DB-4B2E-A1EE-E7996EA8E1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2375E6DC-6EB7-4F78-BF74-77E0EEA2619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B36C4931-BDD4-4122-8E1B-C9C630E6C81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98B339F9-DC63-45EE-BDCB-DE8AA068D124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CC2783FB-4889-44D9-B2F3-4A4690BEF58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D0F9549-81D8-4526-AD3B-0FED98918C4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7152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Process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Monitors </a:t>
            </a:r>
            <a:r>
              <a:rPr lang="en-US" dirty="0">
                <a:solidFill>
                  <a:srgbClr val="FF0000"/>
                </a:solidFill>
              </a:rPr>
              <a:t>registry, file system, network, process, and thread activity</a:t>
            </a:r>
          </a:p>
          <a:p>
            <a:pPr>
              <a:lnSpc>
                <a:spcPct val="150000"/>
              </a:lnSpc>
            </a:pPr>
            <a:r>
              <a:rPr lang="en-US" dirty="0"/>
              <a:t>All recorded events are kept, but you can filter the display to make it easier to find items of interest</a:t>
            </a:r>
          </a:p>
        </p:txBody>
      </p:sp>
    </p:spTree>
    <p:extLst>
      <p:ext uri="{BB962C8B-B14F-4D97-AF65-F5344CB8AC3E}">
        <p14:creationId xmlns:p14="http://schemas.microsoft.com/office/powerpoint/2010/main" val="4173827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Process Monitor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Don't run it too long or it will fill up all RAM and crash the machine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 Use RAM to log events until it is told to stop capturing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run out memory </a:t>
            </a:r>
            <a:r>
              <a:rPr kumimoji="1" lang="en-US" altLang="zh-CN" dirty="0"/>
              <a:t>to crash the system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 limited periods of time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 File-&gt;Capture Events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 File-&gt;Clear Display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107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</a:t>
            </a:r>
            <a:r>
              <a:rPr lang="en-US" dirty="0" err="1"/>
              <a:t>Calc.exe</a:t>
            </a:r>
            <a:endParaRPr lang="en-US" dirty="0"/>
          </a:p>
        </p:txBody>
      </p:sp>
      <p:pic>
        <p:nvPicPr>
          <p:cNvPr id="4" name="Picture 3" descr="Screen Shot 2013-08-19 at 1.1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4" y="1849439"/>
            <a:ext cx="8255000" cy="42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73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Monitor Toolbar</a:t>
            </a:r>
          </a:p>
        </p:txBody>
      </p:sp>
      <p:pic>
        <p:nvPicPr>
          <p:cNvPr id="4" name="Picture 3" descr="Screen Shot 2013-08-19 at 1.19.3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39" b="67271"/>
          <a:stretch/>
        </p:blipFill>
        <p:spPr>
          <a:xfrm>
            <a:off x="1878998" y="3664898"/>
            <a:ext cx="8331802" cy="2544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8000" y="2333626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Start/Stop</a:t>
            </a:r>
          </a:p>
          <a:p>
            <a:pPr algn="ctr"/>
            <a:r>
              <a:rPr lang="en-US" b="1" dirty="0"/>
              <a:t>Capture</a:t>
            </a: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2540000" y="2979956"/>
            <a:ext cx="857250" cy="170094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851775" y="2814427"/>
            <a:ext cx="857250" cy="170094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70525" y="2168096"/>
            <a:ext cx="446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Default Filters</a:t>
            </a:r>
          </a:p>
          <a:p>
            <a:pPr algn="ctr"/>
            <a:r>
              <a:rPr lang="en-US" b="1" dirty="0"/>
              <a:t>Registry, File system, Network, Processes</a:t>
            </a:r>
          </a:p>
        </p:txBody>
      </p:sp>
      <p:cxnSp>
        <p:nvCxnSpPr>
          <p:cNvPr id="12" name="Straight Arrow Connector 11"/>
          <p:cNvCxnSpPr>
            <a:stCxn id="14" idx="2"/>
          </p:cNvCxnSpPr>
          <p:nvPr/>
        </p:nvCxnSpPr>
        <p:spPr>
          <a:xfrm>
            <a:off x="3708400" y="2728358"/>
            <a:ext cx="546100" cy="195254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23590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Erase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2399" y="23336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Filter</a:t>
            </a:r>
          </a:p>
        </p:txBody>
      </p:sp>
      <p:cxnSp>
        <p:nvCxnSpPr>
          <p:cNvPr id="17" name="Straight Arrow Connector 16"/>
          <p:cNvCxnSpPr>
            <a:stCxn id="16" idx="2"/>
          </p:cNvCxnSpPr>
          <p:nvPr/>
        </p:nvCxnSpPr>
        <p:spPr>
          <a:xfrm>
            <a:off x="4724400" y="2702957"/>
            <a:ext cx="269875" cy="192131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30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with Exclude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technique: hide normal activity before launching malware</a:t>
            </a:r>
          </a:p>
          <a:p>
            <a:r>
              <a:rPr lang="en-US" dirty="0"/>
              <a:t>Filter on process name</a:t>
            </a:r>
          </a:p>
          <a:p>
            <a:r>
              <a:rPr lang="en-US" dirty="0"/>
              <a:t>Filter on system calls</a:t>
            </a:r>
          </a:p>
          <a:p>
            <a:r>
              <a:rPr lang="en-US" dirty="0"/>
              <a:t>Right-click each Process Name and click </a:t>
            </a:r>
            <a:r>
              <a:rPr lang="en-US" b="1" dirty="0"/>
              <a:t>Exclude</a:t>
            </a:r>
          </a:p>
        </p:txBody>
      </p:sp>
    </p:spTree>
    <p:extLst>
      <p:ext uri="{BB962C8B-B14F-4D97-AF65-F5344CB8AC3E}">
        <p14:creationId xmlns:p14="http://schemas.microsoft.com/office/powerpoint/2010/main" val="1308928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with Include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6457" y="1849439"/>
            <a:ext cx="7940675" cy="4092575"/>
          </a:xfrm>
        </p:spPr>
        <p:txBody>
          <a:bodyPr/>
          <a:lstStyle/>
          <a:p>
            <a:r>
              <a:rPr lang="en-US" sz="2800" dirty="0"/>
              <a:t>Most useful filters: Process Name, Operation, and Detail</a:t>
            </a:r>
          </a:p>
        </p:txBody>
      </p:sp>
      <p:pic>
        <p:nvPicPr>
          <p:cNvPr id="4" name="Picture 3" descr="Screen Shot 2013-08-19 at 1.36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81" y="2717801"/>
            <a:ext cx="6692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7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958" y="2703342"/>
            <a:ext cx="6874413" cy="1143000"/>
          </a:xfrm>
        </p:spPr>
        <p:txBody>
          <a:bodyPr/>
          <a:lstStyle/>
          <a:p>
            <a:r>
              <a:rPr lang="zh-CN" altLang="en-US" dirty="0"/>
              <a:t>基本动态分析</a:t>
            </a:r>
            <a:br>
              <a:rPr lang="en-US" altLang="zh-CN" dirty="0"/>
            </a:br>
            <a:r>
              <a:rPr lang="en-US" altLang="zh-CN" dirty="0"/>
              <a:t>Basic Dynamic Analysis</a:t>
            </a:r>
          </a:p>
        </p:txBody>
      </p:sp>
    </p:spTree>
    <p:extLst>
      <p:ext uri="{BB962C8B-B14F-4D97-AF65-F5344CB8AC3E}">
        <p14:creationId xmlns:p14="http://schemas.microsoft.com/office/powerpoint/2010/main" val="4553843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84300C8-EF9C-432A-AD84-7FC82871CE0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42938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Process Monitor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可以动态监控哪些进程的操作行为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062A48-5B0A-4FA4-9588-A94DCE64835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Registry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AF1CB7-8863-4684-9E4B-43376E6AA35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File system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B1648F-E320-4146-8D16-CAAE4793EFE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Network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F53FD5-CCF6-4EE2-9ADC-92CD2BAB127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8434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Process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79AD87-3444-4A68-B67E-A9C4D0C7B84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03EBA7-F618-44FE-90F2-BE4BAAC2926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5361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08D32E-370C-441D-B6A2-8A5485C6B5E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2219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B4F5D9-50A3-4148-B0BC-C40853B7BB1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9077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4F53977-F5D9-40D4-A0D1-F46D5FA8005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52020B-7B8A-4C88-8E06-C8E9366BF68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352800" y="55292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Thread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4D9220-BE4A-40C7-A13A-CC62815A27CC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2638425" y="55935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130CF5C-F3B3-4ACC-933B-4ABA83693B95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C640EB5B-7EF8-4569-A657-7B9A1F0DB68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E6C7EA2C-E4E6-49C7-A5EE-3FCF916D82E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CAC4099C-E6E9-4C14-8AFA-0493B143C19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6FF8B89-E770-441D-9C3F-1EEA137B8AD2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4FAF94C-2762-4617-8833-1D7C79C27703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8051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9228A-6220-4B94-A504-4DD4797C15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Process Explorer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10187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A05D508-9669-43F5-B12D-26110A3F44D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进程和进程之间有哪些行为需要进行监控？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387A99-0AC2-4404-9132-2DA801644F4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0F0A8B3-57ED-45F4-A285-47F68D80F0B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DB8BAF63-63C1-4642-BFDF-2DFDB6AB0AC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C775D6F5-F202-4E02-AC77-1846DD60054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39ACF159-52CA-44BD-B6B5-44973B81B28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B78C139F-DD61-464D-8E39-D151C44F2F9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FFC92A1-FE8E-49F1-8528-26B18136C6A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Process Explorer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List all processes currently running on the system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 </a:t>
            </a:r>
            <a:r>
              <a:rPr kumimoji="1" lang="en-US" altLang="zh-CN" dirty="0" err="1"/>
              <a:t>Dlls</a:t>
            </a:r>
            <a:r>
              <a:rPr kumimoji="1" lang="en-US" altLang="zh-CN" dirty="0"/>
              <a:t> loaded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 Various process properties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 Overall system information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332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8-23 at 4.49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6" y="686772"/>
            <a:ext cx="8385099" cy="58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19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are pink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Processes are blue</a:t>
            </a:r>
          </a:p>
          <a:p>
            <a:pPr>
              <a:lnSpc>
                <a:spcPct val="150000"/>
              </a:lnSpc>
            </a:pPr>
            <a:r>
              <a:rPr lang="en-US" dirty="0"/>
              <a:t>New processes are green briefly</a:t>
            </a:r>
          </a:p>
          <a:p>
            <a:pPr>
              <a:lnSpc>
                <a:spcPct val="150000"/>
              </a:lnSpc>
            </a:pPr>
            <a:r>
              <a:rPr lang="en-US" dirty="0"/>
              <a:t>Terminated processes are red</a:t>
            </a:r>
          </a:p>
        </p:txBody>
      </p:sp>
    </p:spTree>
    <p:extLst>
      <p:ext uri="{BB962C8B-B14F-4D97-AF65-F5344CB8AC3E}">
        <p14:creationId xmlns:p14="http://schemas.microsoft.com/office/powerpoint/2010/main" val="1537756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Mode</a:t>
            </a:r>
          </a:p>
        </p:txBody>
      </p:sp>
      <p:pic>
        <p:nvPicPr>
          <p:cNvPr id="5" name="Picture 4" descr="Screen Shot 2013-08-23 at 5.02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28" y="1849438"/>
            <a:ext cx="6874933" cy="48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36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Handle Mode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857" y="1954370"/>
            <a:ext cx="6951874" cy="34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7851" y="789610"/>
            <a:ext cx="7345362" cy="868363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937" y="1657972"/>
            <a:ext cx="4909460" cy="48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Shows </a:t>
            </a:r>
            <a:r>
              <a:rPr lang="en-US" sz="2800" dirty="0">
                <a:solidFill>
                  <a:srgbClr val="FF0000"/>
                </a:solidFill>
              </a:rPr>
              <a:t>DEP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ASLR</a:t>
            </a:r>
            <a:r>
              <a:rPr lang="en-US" sz="2800" dirty="0"/>
              <a:t> status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Verify button checks the disk file's Windows signature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But not the RAM image, so it won't detect </a:t>
            </a:r>
            <a:r>
              <a:rPr lang="en-US" sz="2400" b="1" dirty="0"/>
              <a:t>process replacement</a:t>
            </a:r>
            <a:endParaRPr lang="en-US" sz="2400" dirty="0"/>
          </a:p>
        </p:txBody>
      </p:sp>
      <p:pic>
        <p:nvPicPr>
          <p:cNvPr id="4" name="Picture 3" descr="Screen Shot 2013-08-23 at 5.04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8776"/>
            <a:ext cx="4699446" cy="563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60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3529" y="801542"/>
            <a:ext cx="7345362" cy="868363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369" y="1600201"/>
            <a:ext cx="5286766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Compare </a:t>
            </a:r>
            <a:r>
              <a:rPr lang="en-US" dirty="0">
                <a:solidFill>
                  <a:srgbClr val="FF0000"/>
                </a:solidFill>
              </a:rPr>
              <a:t>Image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Memory</a:t>
            </a:r>
            <a:r>
              <a:rPr lang="en-US" dirty="0"/>
              <a:t> strings, if they are very different, it can indicate process replacement</a:t>
            </a:r>
          </a:p>
        </p:txBody>
      </p:sp>
      <p:pic>
        <p:nvPicPr>
          <p:cNvPr id="4" name="Picture 3" descr="Screen Shot 2013-08-23 at 5.1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81" y="902375"/>
            <a:ext cx="4795698" cy="580587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CD6B20A-6F36-45AD-9C46-EA9DD16748A1}"/>
              </a:ext>
            </a:extLst>
          </p:cNvPr>
          <p:cNvSpPr/>
          <p:nvPr/>
        </p:nvSpPr>
        <p:spPr>
          <a:xfrm>
            <a:off x="6521116" y="5636879"/>
            <a:ext cx="745958" cy="529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1EA656F-38F4-41F4-8BB8-25260472E02D}"/>
              </a:ext>
            </a:extLst>
          </p:cNvPr>
          <p:cNvSpPr/>
          <p:nvPr/>
        </p:nvSpPr>
        <p:spPr>
          <a:xfrm>
            <a:off x="7331242" y="5614736"/>
            <a:ext cx="745958" cy="529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9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EFD3CE1-486F-423A-BB4F-82DF3221E6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已经可以提取静态特征并基于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Yara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引擎开发杀毒软件，为什么还需要动态分析？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E722CA1-0B4E-4616-A428-20B109525F6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31DA00-4123-4CD8-AA40-F6ADBAD6ADF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15B8BE28-B63B-4C31-83BF-4049FFCAD45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72DD6BC5-0EBC-4599-977F-FD39E4BA08A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5869DFC4-E942-4BBD-B9D7-B6037E43D44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3D0587CE-DE7C-4FE2-9547-AE52BC939D5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C6EA361-9BD1-4548-ABA3-AC38701A02C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5916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Malicious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Open</a:t>
            </a:r>
            <a:r>
              <a:rPr lang="en-US" dirty="0"/>
              <a:t> the document (e.g. PDF) on a system with a vulnerable application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Watch</a:t>
            </a:r>
            <a:r>
              <a:rPr lang="en-US" dirty="0"/>
              <a:t> Process Explorer to see if it launches a process</a:t>
            </a:r>
          </a:p>
          <a:p>
            <a:pPr>
              <a:lnSpc>
                <a:spcPct val="150000"/>
              </a:lnSpc>
            </a:pPr>
            <a:r>
              <a:rPr lang="en-US" dirty="0"/>
              <a:t>The Image tab of that process's Properties sheet will show where the malware is</a:t>
            </a:r>
          </a:p>
        </p:txBody>
      </p:sp>
    </p:spTree>
    <p:extLst>
      <p:ext uri="{BB962C8B-B14F-4D97-AF65-F5344CB8AC3E}">
        <p14:creationId xmlns:p14="http://schemas.microsoft.com/office/powerpoint/2010/main" val="3520425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5255B-FF42-42BA-ADBB-29FB726C3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注册表的动态监控</a:t>
            </a:r>
          </a:p>
        </p:txBody>
      </p:sp>
    </p:spTree>
    <p:extLst>
      <p:ext uri="{BB962C8B-B14F-4D97-AF65-F5344CB8AC3E}">
        <p14:creationId xmlns:p14="http://schemas.microsoft.com/office/powerpoint/2010/main" val="357556573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74BF579-981F-4D81-AA39-59AB273754C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如何监控恶意代码修改了系统的哪些注册表项？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DE6D738-3A07-402C-A3FF-FE82AA31B79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6F5F53-345A-4DB0-8B56-0837434E07F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7A4C0A54-C331-438C-B77D-370BD4FEF5B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55793DF8-3113-4574-81EF-2B66FAC5E18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4A71F332-0376-4CA1-A31F-E35CA5E4E60C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8C182CB9-C1D3-45FC-AD57-381EC37B065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A27D3B3-FAC3-4C1C-B44E-96F8D18BDC4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436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Regshot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 An open source registry comparison tool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Take registry </a:t>
            </a:r>
            <a:r>
              <a:rPr kumimoji="1" lang="en-US" altLang="zh-CN" dirty="0">
                <a:solidFill>
                  <a:srgbClr val="FF0000"/>
                </a:solidFill>
              </a:rPr>
              <a:t>snapshots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Compare two registry snapshots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856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23 at 5.19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34" y="1981201"/>
            <a:ext cx="41783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3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9660046-3405-4D0F-B01D-A781B3C979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注册表有哪些功能？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6583129-BBA9-42BC-B228-215BB4163F8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F56463-2480-4FEE-A9FA-CF4003FD570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C7CF64F-B09C-45B1-A2DA-FF2CD90AD1C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985C40FE-78E6-418C-8438-73E855D0277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7EC427F3-4288-4161-AECB-1F6101BB351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048A3BFF-4B69-46E2-9EAD-8AA3963ED912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1D30F46B-F2FA-4197-B5E8-A20AC21CE030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EB1AF59-9C6D-4749-9551-0184C396A54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2663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C0DAE-4257-40EC-ACEF-51DD64835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网络动态监控</a:t>
            </a:r>
          </a:p>
        </p:txBody>
      </p:sp>
    </p:spTree>
    <p:extLst>
      <p:ext uri="{BB962C8B-B14F-4D97-AF65-F5344CB8AC3E}">
        <p14:creationId xmlns:p14="http://schemas.microsoft.com/office/powerpoint/2010/main" val="207777667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082324F-2D74-42F8-8ACF-9845B93FBA8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计算机病毒分析一般会进行网络隔离，隔离后如何进行网络的动态监控？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1B7A0E0-07B3-4A23-A3DF-5EC92E2346B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6918AC2-611C-434A-BFD7-EA094D304F8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A335A734-DB9A-404D-9198-13A8C579F6E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67384357-FEA0-45B1-8A59-2856031960B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0184CA12-AE22-419C-8810-9B7F09DBBCA4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2756EE4B-CB61-413C-9591-03C1C99F1AA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6C67D5F-2C5A-4D56-B878-EA67C9852AA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9227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Faking a Network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Malware: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beacons out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communicate with a C&amp;C server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Fake Network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obtain network indicators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airgap between VM and Internet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550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ApateDNS to Redirect DNS Resolutions</a:t>
            </a:r>
          </a:p>
        </p:txBody>
      </p:sp>
      <p:pic>
        <p:nvPicPr>
          <p:cNvPr id="4" name="Picture 3" descr="Screen Shot 2013-08-25 at 11.21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14" y="1954369"/>
            <a:ext cx="6213381" cy="459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为什么要进行动态分析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757" y="2004129"/>
            <a:ext cx="9734441" cy="4092575"/>
          </a:xfrm>
        </p:spPr>
        <p:txBody>
          <a:bodyPr/>
          <a:lstStyle/>
          <a:p>
            <a:r>
              <a:rPr lang="en-US" dirty="0"/>
              <a:t>Static analysis can reach a dead-end, due to</a:t>
            </a:r>
          </a:p>
          <a:p>
            <a:pPr lvl="1"/>
            <a:r>
              <a:rPr lang="en-US" dirty="0"/>
              <a:t>Obfuscation</a:t>
            </a:r>
          </a:p>
          <a:p>
            <a:pPr lvl="1"/>
            <a:r>
              <a:rPr lang="en-US" dirty="0"/>
              <a:t>Packing</a:t>
            </a:r>
          </a:p>
          <a:p>
            <a:pPr lvl="1"/>
            <a:r>
              <a:rPr lang="en-US" dirty="0"/>
              <a:t>Examiner has exhausted the available static analysis techniques</a:t>
            </a:r>
          </a:p>
          <a:p>
            <a:r>
              <a:rPr lang="en-US" dirty="0"/>
              <a:t>Dynamic analysis is efficient and will show you exactly what the malware does</a:t>
            </a:r>
          </a:p>
        </p:txBody>
      </p:sp>
    </p:spTree>
    <p:extLst>
      <p:ext uri="{BB962C8B-B14F-4D97-AF65-F5344CB8AC3E}">
        <p14:creationId xmlns:p14="http://schemas.microsoft.com/office/powerpoint/2010/main" val="106094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2" y="936106"/>
            <a:ext cx="7345362" cy="868363"/>
          </a:xfrm>
        </p:spPr>
        <p:txBody>
          <a:bodyPr>
            <a:normAutofit fontScale="90000"/>
          </a:bodyPr>
          <a:lstStyle/>
          <a:p>
            <a:r>
              <a:rPr lang="en-US" dirty="0"/>
              <a:t>Monitoring with Ncat</a:t>
            </a:r>
            <a:br>
              <a:rPr lang="en-US" dirty="0"/>
            </a:br>
            <a:r>
              <a:rPr lang="en-US" dirty="0"/>
              <a:t>(included with Nmap)</a:t>
            </a:r>
          </a:p>
        </p:txBody>
      </p:sp>
      <p:pic>
        <p:nvPicPr>
          <p:cNvPr id="4" name="Picture 3" descr="Screen Shot 2013-08-25 at 11.58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64" y="1961865"/>
            <a:ext cx="7378659" cy="48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3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Wireshark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Open source sniffer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capture packets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intercepts and logs network traffic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Understand malware network communication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Chapter 14 discusses protocol analysis and additional uses of Wireshark.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009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27857"/>
            <a:ext cx="12192000" cy="868363"/>
          </a:xfrm>
        </p:spPr>
        <p:txBody>
          <a:bodyPr/>
          <a:lstStyle/>
          <a:p>
            <a:pPr algn="ctr"/>
            <a:r>
              <a:rPr lang="en-US" dirty="0"/>
              <a:t>Packet Sniffing with Wireshark</a:t>
            </a:r>
          </a:p>
        </p:txBody>
      </p:sp>
      <p:pic>
        <p:nvPicPr>
          <p:cNvPr id="4" name="Picture 3" descr="Screen Shot 2013-08-25 at 12.02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88" y="1596220"/>
            <a:ext cx="7329654" cy="49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61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TCP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2255892"/>
            <a:ext cx="3342916" cy="1828339"/>
          </a:xfrm>
        </p:spPr>
        <p:txBody>
          <a:bodyPr>
            <a:normAutofit/>
          </a:bodyPr>
          <a:lstStyle/>
          <a:p>
            <a:r>
              <a:rPr lang="en-US" sz="2800" dirty="0"/>
              <a:t>Can save files from streams here too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391" y="1669413"/>
            <a:ext cx="5865085" cy="44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08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inetsim</a:t>
            </a:r>
            <a:endParaRPr lang="en-US" dirty="0"/>
          </a:p>
        </p:txBody>
      </p:sp>
      <p:pic>
        <p:nvPicPr>
          <p:cNvPr id="4" name="Picture 3" descr="inetsim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73" y="1690689"/>
            <a:ext cx="9463905" cy="45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80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INetSim Fools a Browser</a:t>
            </a:r>
          </a:p>
        </p:txBody>
      </p:sp>
      <p:pic>
        <p:nvPicPr>
          <p:cNvPr id="4" name="Picture 3" descr="inetsim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26" y="1979976"/>
            <a:ext cx="9292948" cy="36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11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3" y="368968"/>
            <a:ext cx="3861692" cy="4609432"/>
          </a:xfrm>
        </p:spPr>
        <p:txBody>
          <a:bodyPr/>
          <a:lstStyle/>
          <a:p>
            <a:pPr algn="l"/>
            <a:r>
              <a:rPr lang="en-US" dirty="0"/>
              <a:t>INetSim</a:t>
            </a:r>
            <a:br>
              <a:rPr lang="en-US" dirty="0"/>
            </a:br>
            <a:r>
              <a:rPr lang="en-US" dirty="0"/>
              <a:t>Fools</a:t>
            </a:r>
            <a:br>
              <a:rPr lang="en-US" dirty="0"/>
            </a:br>
            <a:r>
              <a:rPr lang="en-US" dirty="0"/>
              <a:t>Nmap</a:t>
            </a:r>
          </a:p>
        </p:txBody>
      </p:sp>
      <p:pic>
        <p:nvPicPr>
          <p:cNvPr id="4" name="Picture 3" descr="inetsim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55" y="659567"/>
            <a:ext cx="4998943" cy="55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95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167F6F4-15E2-4350-8E9F-D5142F5673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18222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以下哪些技术可以用于计算机病毒网络行为的动态分析？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DB3A2C-A7EC-4F6F-AC3A-7380B92F950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Sniffing Traffic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EEE517-4321-49A1-948F-DA40075DB28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Simulating Services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89B1A2-AAD4-4AE3-B739-CFCCDAF8624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DNS Spoofing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172454-CECD-4583-8014-292A378C1081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D808BF-7606-4A79-ABB0-06BE920379D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F4CE7D-8195-4F60-BFE9-05C3CAB6836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C6BAAE4-2A24-41CF-BDAE-9C85DAD8A92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C856B84-9436-4DFC-88C5-58299D37952B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2B41988-6625-4D4D-87EF-039CF4D9215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30B00967-2776-4C4E-8DB5-88D2AD345CE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0B9FD183-5EFC-4B4B-8767-C5CB457D7EA1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E7AFD978-C931-489B-818D-72BBF2DC4304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222ACDF-9D5F-4601-AA6F-548378BD387C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377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计算机病毒动态分析实践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02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Procmon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Filter on the malware executable name and clear all events just before running it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 Explorer</a:t>
            </a:r>
          </a:p>
          <a:p>
            <a:pPr>
              <a:lnSpc>
                <a:spcPct val="150000"/>
              </a:lnSpc>
            </a:pPr>
            <a:r>
              <a:rPr lang="en-US" dirty="0"/>
              <a:t>Regshot</a:t>
            </a:r>
          </a:p>
          <a:p>
            <a:pPr>
              <a:lnSpc>
                <a:spcPct val="150000"/>
              </a:lnSpc>
            </a:pPr>
            <a:r>
              <a:rPr lang="en-US" dirty="0"/>
              <a:t>Virtual Network with INetSim</a:t>
            </a:r>
          </a:p>
          <a:p>
            <a:pPr>
              <a:lnSpc>
                <a:spcPct val="150000"/>
              </a:lnSpc>
            </a:pPr>
            <a:r>
              <a:rPr lang="en-US" dirty="0"/>
              <a:t>Wireshark</a:t>
            </a:r>
          </a:p>
        </p:txBody>
      </p:sp>
    </p:spTree>
    <p:extLst>
      <p:ext uri="{BB962C8B-B14F-4D97-AF65-F5344CB8AC3E}">
        <p14:creationId xmlns:p14="http://schemas.microsoft.com/office/powerpoint/2010/main" val="271090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C3CFDD-EAFC-4B75-97EA-695F5A13932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以下哪项可以用来隐藏程序中的字符串信息？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37FAF0-1BEC-4F98-A45A-A474825E2A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UPX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C954DD-5CD9-43DE-A736-A1A8538C7B2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PEiD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984539-C42D-4486-B095-7525083CFA2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ELF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345E1A-774B-4E88-A6B0-353A2FF2145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DLL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5BB316-4BB0-4023-ACED-FCD5975234D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9FBD18-9311-4D04-B22C-637E8D524F4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DC6A14-D828-42BA-A0FA-FA2DAB8A75B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B13EFB-B381-4B11-841D-54707D4F7DC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6B11556-C534-4E9A-BF6B-E1BC2F9ACDF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43278D6-B35B-4C1E-A3BB-4FF02D8141C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18C84D56-E122-444E-8687-CE9265E6616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1936160E-3209-4567-BB85-4AADBE48C51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B4A319EB-A781-4DDF-8AEB-471C2D241FC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4F99CB3F-5F8D-4C2E-AC6F-5EA5B540BA5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194256E-4918-4D07-99C7-5A9C08A70B8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50601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25 at 1.3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6" y="794084"/>
            <a:ext cx="8728727" cy="538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24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956916-0EA5-4427-97D7-E9D424CA96D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tool reveals the services hosted by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scvhost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C00D38-0EC6-49A7-B7A5-B7DE4BD188A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Procmon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B21CAF-1FE3-4276-A72D-4D9D63127CD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Process Explorer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F1AEC4-E351-48CF-A6D4-6BBB3E5D509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Dependency Walker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BDA79C-81D1-4093-AA36-5FED991F77B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8434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Regshot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3E584F-5B7C-4CA6-864A-45D91775161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DD9CE0-634B-4F9F-9CBC-044E32CBB7F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5361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503F74-118F-4020-9000-F1C17F5BDCA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2219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B59299-A2B0-4F9B-8E53-A474890174C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9077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75BB760-BCB9-4839-A318-8D50C7B0502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EB0A24-9883-4184-AC26-8E8E3CBEE30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352800" y="55292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INetSim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E9C4A3D-595D-4D5F-95CD-6AAF0E5CFE56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2638425" y="55935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50512EC-9B0D-4871-8ABE-9A2BA07BCEE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53CA5C0F-594E-4F6D-9E26-D15DAEEA447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7396188F-4B3B-4F73-AD08-0559446F23A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69488ADE-A8EC-4A97-8F61-156BF0F649DF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C2B41AE8-4343-42AD-BCDD-3A83B11C336B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87A583A-51B7-4F0D-95FE-BCC489B9AB8C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423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20B022-6A22-479A-AAEA-329AD9ECBF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tool is specifically intended to aid analysis of the network traffic from malware?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DC7735-34A4-458E-912A-8C4C544C08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Procmon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AD8308-003A-4E2F-AE16-3C85E1F42A8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Process Explorer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E79D60-3475-4B09-9BA2-B6F8750A417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Dependency Walker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A82061-AF00-4FF4-94C8-CF6BDAD0C06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48434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Regshot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C63A38-F3B2-4D63-B026-29713B4DA81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D8A270-EA82-4830-A4D0-ADB5F4FAC65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5361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3A679F-ABD4-4057-B3A2-ACE3015471A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2219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777274-CECD-46EA-B698-2DEEB753A00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49077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FD65061-6BB6-4A9B-96C2-F4685800ACF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02BD90-0327-49C7-88FF-807A428E8B8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352800" y="55292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INetSim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AF0190-D687-4ADF-9C52-62365140BB70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2638425" y="55935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892D4C0-E34F-46AF-8C1D-53CFCB4EE06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5DD6801-6685-4602-A9D3-80C214B1FCF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A658A8D1-AFE6-4A3D-956B-48DC8000FA0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411E7D17-A3DE-4A10-BFF8-11941DB36EB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E16698C4-8226-4507-9969-5539C3978CA5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EF992D8-89A0-4D11-89BD-B91EB2078004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771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Assist and conform basic static analysis findings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Most of tools are free and easy to use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Next chapter is </a:t>
            </a:r>
            <a:r>
              <a:rPr kumimoji="1" lang="en-US" altLang="zh-CN" b="1" dirty="0"/>
              <a:t>Advanced Static Analysis </a:t>
            </a:r>
            <a:r>
              <a:rPr kumimoji="1" lang="en-US" altLang="zh-CN" dirty="0"/>
              <a:t>using reverse engineering.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501677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24768"/>
            <a:ext cx="9144000" cy="35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1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49439"/>
            <a:ext cx="9144000" cy="44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6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9138"/>
            <a:ext cx="9144000" cy="40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616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65510"/>
            <a:ext cx="9144000" cy="33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5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10973"/>
            <a:ext cx="12192000" cy="11430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100" i="0" dirty="0">
                <a:solidFill>
                  <a:schemeClr val="tx1"/>
                </a:solidFill>
                <a:ea typeface="宋体" panose="02010600030101010101" pitchFamily="2" charset="-122"/>
              </a:rPr>
              <a:t>恶意代码分析与防治技术</a:t>
            </a:r>
            <a:br>
              <a:rPr lang="en-US" i="0" dirty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zh-CN" altLang="en-US" sz="4000" b="1" dirty="0">
                <a:solidFill>
                  <a:srgbClr val="7030A0"/>
                </a:solidFill>
              </a:rPr>
              <a:t>第</a:t>
            </a:r>
            <a:r>
              <a:rPr lang="en-US" altLang="zh-CN" sz="4000" b="1" dirty="0">
                <a:solidFill>
                  <a:srgbClr val="7030A0"/>
                </a:solidFill>
              </a:rPr>
              <a:t>5</a:t>
            </a:r>
            <a:r>
              <a:rPr lang="zh-CN" altLang="en-US" sz="4000" b="1" dirty="0">
                <a:solidFill>
                  <a:srgbClr val="7030A0"/>
                </a:solidFill>
              </a:rPr>
              <a:t>章 </a:t>
            </a:r>
            <a:r>
              <a:rPr lang="zh-CN" altLang="en-US" sz="4000" b="1" dirty="0">
                <a:solidFill>
                  <a:srgbClr val="7030A0"/>
                </a:solidFill>
                <a:ea typeface="宋体" panose="02010600030101010101" pitchFamily="2" charset="-122"/>
              </a:rPr>
              <a:t>基本动态分析</a:t>
            </a:r>
            <a:endParaRPr lang="en-US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616278"/>
            <a:ext cx="121920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/>
            <a:r>
              <a:rPr lang="en-US" altLang="zh-CN" sz="24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5179843"/>
            <a:ext cx="12192000" cy="167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2023-2024</a:t>
            </a: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4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05001-7828-41D8-8281-8BA79DC62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198"/>
            <a:ext cx="12192000" cy="1458067"/>
          </a:xfrm>
        </p:spPr>
        <p:txBody>
          <a:bodyPr>
            <a:normAutofit/>
          </a:bodyPr>
          <a:lstStyle/>
          <a:p>
            <a:r>
              <a:rPr lang="zh-CN" altLang="en-US" dirty="0"/>
              <a:t>沙箱</a:t>
            </a:r>
            <a:br>
              <a:rPr lang="en-US" altLang="zh-CN" dirty="0"/>
            </a:br>
            <a:r>
              <a:rPr lang="en-US" altLang="zh-CN" dirty="0"/>
              <a:t>Sandboxes: The Quick-and-Dirty Approach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85986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沙箱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994" y="1720121"/>
            <a:ext cx="8229600" cy="4964876"/>
          </a:xfrm>
        </p:spPr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</a:rPr>
              <a:t>All-in-one</a:t>
            </a:r>
            <a:r>
              <a:rPr lang="en-US" sz="2800" dirty="0"/>
              <a:t> software for basic dynamic analysis</a:t>
            </a:r>
          </a:p>
          <a:p>
            <a:r>
              <a:rPr lang="en-US" sz="2800" dirty="0"/>
              <a:t>Virtualized environment that </a:t>
            </a:r>
            <a:r>
              <a:rPr lang="en-US" sz="2800" b="1" dirty="0"/>
              <a:t>simulates network services</a:t>
            </a:r>
          </a:p>
          <a:p>
            <a:r>
              <a:rPr lang="en-US" sz="2800" dirty="0"/>
              <a:t>Examples: Norman Sandbox, GFI Sandbox, Anubis, Joe Sandbox, </a:t>
            </a:r>
            <a:r>
              <a:rPr lang="en-US" sz="2800" dirty="0" err="1"/>
              <a:t>ThreatExpert</a:t>
            </a:r>
            <a:r>
              <a:rPr lang="en-US" sz="2800" dirty="0"/>
              <a:t>, </a:t>
            </a:r>
            <a:r>
              <a:rPr lang="en-US" sz="2800" dirty="0" err="1"/>
              <a:t>BitBlaze</a:t>
            </a:r>
            <a:r>
              <a:rPr lang="en-US" sz="2800" dirty="0"/>
              <a:t>, </a:t>
            </a:r>
            <a:r>
              <a:rPr lang="en-US" sz="2800" dirty="0" err="1"/>
              <a:t>Comodo</a:t>
            </a:r>
            <a:r>
              <a:rPr lang="en-US" sz="2800" dirty="0"/>
              <a:t> Instant Malware Analysis</a:t>
            </a:r>
          </a:p>
          <a:p>
            <a:r>
              <a:rPr lang="en-US" sz="2800" dirty="0"/>
              <a:t>They are </a:t>
            </a:r>
            <a:r>
              <a:rPr lang="en-US" sz="2800" dirty="0">
                <a:solidFill>
                  <a:srgbClr val="FF0000"/>
                </a:solidFill>
              </a:rPr>
              <a:t>expensive</a:t>
            </a:r>
            <a:r>
              <a:rPr lang="en-US" sz="2800" dirty="0"/>
              <a:t> but easy to use</a:t>
            </a:r>
          </a:p>
          <a:p>
            <a:r>
              <a:rPr lang="en-US" sz="2800" dirty="0"/>
              <a:t>They produce a nice PDF report of results</a:t>
            </a:r>
          </a:p>
        </p:txBody>
      </p:sp>
    </p:spTree>
    <p:extLst>
      <p:ext uri="{BB962C8B-B14F-4D97-AF65-F5344CB8AC3E}">
        <p14:creationId xmlns:p14="http://schemas.microsoft.com/office/powerpoint/2010/main" val="384724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36063"/>
            <a:ext cx="9144000" cy="55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871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heme/theme1.xml><?xml version="1.0" encoding="utf-8"?>
<a:theme xmlns:a="http://schemas.openxmlformats.org/drawingml/2006/main" name="1_400TGp_globalcity_light_ani">
  <a:themeElements>
    <a:clrScheme name="400TGp_globalcity_light_ani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400TGp_globalcity_light_a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400TGp_globalcity_light_ani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00TGp_globalcity_light_ani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00TGp_globalcity_light_ani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400TGp_globalcity_light_ani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3027</TotalTime>
  <Words>2106</Words>
  <Application>Microsoft Office PowerPoint</Application>
  <PresentationFormat>宽屏</PresentationFormat>
  <Paragraphs>390</Paragraphs>
  <Slides>68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77" baseType="lpstr">
      <vt:lpstr>DengXian</vt:lpstr>
      <vt:lpstr>宋体</vt:lpstr>
      <vt:lpstr>Microsoft Yahei</vt:lpstr>
      <vt:lpstr>Arial</vt:lpstr>
      <vt:lpstr>Calibri</vt:lpstr>
      <vt:lpstr>Times New Roman</vt:lpstr>
      <vt:lpstr>Wingdings</vt:lpstr>
      <vt:lpstr>1_400TGp_globalcity_light_ani</vt:lpstr>
      <vt:lpstr>2_400TGp_globalcity_light_ani</vt:lpstr>
      <vt:lpstr>恶意代码分析与防治技术 第5章 基本动态分析</vt:lpstr>
      <vt:lpstr>知识点</vt:lpstr>
      <vt:lpstr>基本动态分析 Basic Dynamic Analysis</vt:lpstr>
      <vt:lpstr>PowerPoint 演示文稿</vt:lpstr>
      <vt:lpstr>为什么要进行动态分析</vt:lpstr>
      <vt:lpstr>PowerPoint 演示文稿</vt:lpstr>
      <vt:lpstr>沙箱 Sandboxes: The Quick-and-Dirty Approach</vt:lpstr>
      <vt:lpstr>沙箱</vt:lpstr>
      <vt:lpstr>PowerPoint 演示文稿</vt:lpstr>
      <vt:lpstr>PowerPoint 演示文稿</vt:lpstr>
      <vt:lpstr>沙箱</vt:lpstr>
      <vt:lpstr>PowerPoint 演示文稿</vt:lpstr>
      <vt:lpstr>PowerPoint 演示文稿</vt:lpstr>
      <vt:lpstr>动态链接库程序的动态分析 Launching DLLs</vt:lpstr>
      <vt:lpstr>PowerPoint 演示文稿</vt:lpstr>
      <vt:lpstr>动态链接库程序的执行</vt:lpstr>
      <vt:lpstr>动态连接库程序的执行</vt:lpstr>
      <vt:lpstr>服务的安装和启动</vt:lpstr>
      <vt:lpstr>PowerPoint 演示文稿</vt:lpstr>
      <vt:lpstr>服务与应用的区别</vt:lpstr>
      <vt:lpstr>PowerPoint 演示文稿</vt:lpstr>
      <vt:lpstr>进程的动态监控</vt:lpstr>
      <vt:lpstr>PowerPoint 演示文稿</vt:lpstr>
      <vt:lpstr>Process Monitor</vt:lpstr>
      <vt:lpstr>Process Monitor</vt:lpstr>
      <vt:lpstr>Launching Calc.exe</vt:lpstr>
      <vt:lpstr>Process Monitor Toolbar</vt:lpstr>
      <vt:lpstr>Filtering with Exclude</vt:lpstr>
      <vt:lpstr>Filtering with Include</vt:lpstr>
      <vt:lpstr>PowerPoint 演示文稿</vt:lpstr>
      <vt:lpstr>Process Explorer</vt:lpstr>
      <vt:lpstr>PowerPoint 演示文稿</vt:lpstr>
      <vt:lpstr>Process Explorer</vt:lpstr>
      <vt:lpstr>PowerPoint 演示文稿</vt:lpstr>
      <vt:lpstr>Coloring</vt:lpstr>
      <vt:lpstr>DLL Mode</vt:lpstr>
      <vt:lpstr>Handle Mode</vt:lpstr>
      <vt:lpstr>Properties</vt:lpstr>
      <vt:lpstr>Strings</vt:lpstr>
      <vt:lpstr>Detecting Malicious Documents</vt:lpstr>
      <vt:lpstr>注册表的动态监控</vt:lpstr>
      <vt:lpstr>PowerPoint 演示文稿</vt:lpstr>
      <vt:lpstr>Regshot</vt:lpstr>
      <vt:lpstr>PowerPoint 演示文稿</vt:lpstr>
      <vt:lpstr>PowerPoint 演示文稿</vt:lpstr>
      <vt:lpstr>网络动态监控</vt:lpstr>
      <vt:lpstr>PowerPoint 演示文稿</vt:lpstr>
      <vt:lpstr>Faking a Network</vt:lpstr>
      <vt:lpstr>Using ApateDNS to Redirect DNS Resolutions</vt:lpstr>
      <vt:lpstr>Monitoring with Ncat (included with Nmap)</vt:lpstr>
      <vt:lpstr>Wireshark</vt:lpstr>
      <vt:lpstr>Packet Sniffing with Wireshark</vt:lpstr>
      <vt:lpstr>Follow TCP Stream</vt:lpstr>
      <vt:lpstr>inetsim</vt:lpstr>
      <vt:lpstr>INetSim Fools a Browser</vt:lpstr>
      <vt:lpstr>INetSim Fools Nmap</vt:lpstr>
      <vt:lpstr>PowerPoint 演示文稿</vt:lpstr>
      <vt:lpstr>计算机病毒动态分析实践</vt:lpstr>
      <vt:lpstr>Using the Tools</vt:lpstr>
      <vt:lpstr>PowerPoint 演示文稿</vt:lpstr>
      <vt:lpstr>PowerPoint 演示文稿</vt:lpstr>
      <vt:lpstr>PowerPoint 演示文稿</vt:lpstr>
      <vt:lpstr>Conclusion</vt:lpstr>
      <vt:lpstr>Labs</vt:lpstr>
      <vt:lpstr>Labs</vt:lpstr>
      <vt:lpstr>Labs</vt:lpstr>
      <vt:lpstr>Labs</vt:lpstr>
      <vt:lpstr>恶意代码分析与防治技术 第5章 基本动态分析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Malware Analysis</dc:title>
  <dc:creator>Sam Bowne</dc:creator>
  <cp:lastModifiedBy>王志</cp:lastModifiedBy>
  <cp:revision>288</cp:revision>
  <dcterms:created xsi:type="dcterms:W3CDTF">2013-08-16T17:07:40Z</dcterms:created>
  <dcterms:modified xsi:type="dcterms:W3CDTF">2023-09-23T09:22:08Z</dcterms:modified>
</cp:coreProperties>
</file>